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3" r:id="rId3"/>
    <p:sldId id="257" r:id="rId4"/>
    <p:sldId id="258" r:id="rId5"/>
    <p:sldId id="259" r:id="rId6"/>
    <p:sldId id="280" r:id="rId7"/>
    <p:sldId id="273" r:id="rId8"/>
    <p:sldId id="274" r:id="rId9"/>
    <p:sldId id="281" r:id="rId10"/>
    <p:sldId id="278" r:id="rId11"/>
    <p:sldId id="282" r:id="rId12"/>
    <p:sldId id="276" r:id="rId13"/>
    <p:sldId id="272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57" autoAdjust="0"/>
  </p:normalViewPr>
  <p:slideViewPr>
    <p:cSldViewPr>
      <p:cViewPr>
        <p:scale>
          <a:sx n="89" d="100"/>
          <a:sy n="89" d="100"/>
        </p:scale>
        <p:origin x="-135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FB050-6EC7-43F6-BB41-B3DDE724C30A}" type="datetimeFigureOut">
              <a:rPr lang="es-MX" smtClean="0"/>
              <a:t>22/10/2015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9FCA5-19D6-42D3-976D-29B52D809B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5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2564904"/>
            <a:ext cx="62646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/>
              <a:t>1.1</a:t>
            </a:r>
            <a:r>
              <a:rPr lang="es-ES" sz="2800" b="1" dirty="0"/>
              <a:t>. Importación de Mercancía</a:t>
            </a:r>
            <a:endParaRPr lang="es-MX" sz="2800" dirty="0"/>
          </a:p>
          <a:p>
            <a:pPr algn="ctr"/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L.C. Adriana Espino Beltrán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-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2 Rectángulo"/>
          <p:cNvSpPr/>
          <p:nvPr/>
        </p:nvSpPr>
        <p:spPr>
          <a:xfrm>
            <a:off x="1831011" y="473234"/>
            <a:ext cx="5508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TRANSACCIONES EN MONEDA </a:t>
            </a:r>
            <a:r>
              <a:rPr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EXTRANJERA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3 Rectángulo"/>
          <p:cNvSpPr/>
          <p:nvPr/>
        </p:nvSpPr>
        <p:spPr>
          <a:xfrm>
            <a:off x="448700" y="1048131"/>
            <a:ext cx="82727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 smtClean="0"/>
              <a:t>NIF B-15 </a:t>
            </a:r>
            <a:r>
              <a:rPr lang="es-MX" dirty="0" smtClean="0"/>
              <a:t>A </a:t>
            </a:r>
            <a:r>
              <a:rPr lang="es-MX" dirty="0"/>
              <a:t>la fecha de cierre de los estados financieros, los saldos de partidas monetarias derivados de transacciones en moneda extranjera y que están denominados en moneda extranjera deben convertirse al tipo de cambio de cierre. Asimismo, a la fecha de realización (cobro o pago) de las transacciones en moneda extranjera, éstas deben convertirse al tipo de cambio de realización. </a:t>
            </a:r>
          </a:p>
        </p:txBody>
      </p:sp>
      <p:sp>
        <p:nvSpPr>
          <p:cNvPr id="15" name="5 CuadroTexto"/>
          <p:cNvSpPr txBox="1"/>
          <p:nvPr/>
        </p:nvSpPr>
        <p:spPr>
          <a:xfrm>
            <a:off x="1920767" y="3469650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Gastos y productos financieros</a:t>
            </a:r>
            <a:endParaRPr lang="es-MX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6 CuadroTexto"/>
          <p:cNvSpPr txBox="1"/>
          <p:nvPr/>
        </p:nvSpPr>
        <p:spPr>
          <a:xfrm>
            <a:off x="593568" y="4039904"/>
            <a:ext cx="4016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Se carga: </a:t>
            </a:r>
          </a:p>
          <a:p>
            <a:endParaRPr lang="es-MX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1.-Del importe de la perdida por variación en los tipos de cambio</a:t>
            </a:r>
            <a:endParaRPr lang="es-MX" dirty="0"/>
          </a:p>
        </p:txBody>
      </p:sp>
      <p:sp>
        <p:nvSpPr>
          <p:cNvPr id="17" name="7 CuadroTexto"/>
          <p:cNvSpPr txBox="1"/>
          <p:nvPr/>
        </p:nvSpPr>
        <p:spPr>
          <a:xfrm>
            <a:off x="4788024" y="4039904"/>
            <a:ext cx="3528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Se abona:</a:t>
            </a:r>
          </a:p>
          <a:p>
            <a:endParaRPr lang="es-MX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1.- </a:t>
            </a:r>
            <a:r>
              <a:rPr lang="es-MX" dirty="0"/>
              <a:t>Del importe de la </a:t>
            </a:r>
            <a:r>
              <a:rPr lang="es-MX" dirty="0" smtClean="0"/>
              <a:t>utilidad </a:t>
            </a:r>
            <a:r>
              <a:rPr lang="es-MX" dirty="0"/>
              <a:t>por variación en los tipos de cambio</a:t>
            </a:r>
          </a:p>
        </p:txBody>
      </p:sp>
      <p:cxnSp>
        <p:nvCxnSpPr>
          <p:cNvPr id="18" name="8 Conector recto"/>
          <p:cNvCxnSpPr/>
          <p:nvPr/>
        </p:nvCxnSpPr>
        <p:spPr>
          <a:xfrm>
            <a:off x="943974" y="3893478"/>
            <a:ext cx="71647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9 Conector recto"/>
          <p:cNvCxnSpPr/>
          <p:nvPr/>
        </p:nvCxnSpPr>
        <p:spPr>
          <a:xfrm>
            <a:off x="4647585" y="3893478"/>
            <a:ext cx="0" cy="16237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5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8 Rectángulo"/>
          <p:cNvSpPr/>
          <p:nvPr/>
        </p:nvSpPr>
        <p:spPr>
          <a:xfrm>
            <a:off x="971600" y="692696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solidFill>
                  <a:srgbClr val="00B0F0"/>
                </a:solidFill>
              </a:rPr>
              <a:t>Procedimientos  de registro de cuentas en moneda extranjera</a:t>
            </a:r>
            <a:endParaRPr lang="es-MX" sz="2800" dirty="0">
              <a:solidFill>
                <a:srgbClr val="00B0F0"/>
              </a:solidFill>
            </a:endParaRPr>
          </a:p>
        </p:txBody>
      </p:sp>
      <p:sp>
        <p:nvSpPr>
          <p:cNvPr id="3" name="9 CuadroTexto"/>
          <p:cNvSpPr txBox="1"/>
          <p:nvPr/>
        </p:nvSpPr>
        <p:spPr>
          <a:xfrm>
            <a:off x="2879812" y="2132856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solidFill>
                  <a:srgbClr val="FF0000"/>
                </a:solidFill>
              </a:rPr>
              <a:t>Tipo variable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solidFill>
                  <a:srgbClr val="FF0000"/>
                </a:solidFill>
              </a:rPr>
              <a:t>Tipo Fijo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solidFill>
                  <a:srgbClr val="FF0000"/>
                </a:solidFill>
              </a:rPr>
              <a:t>Tipo remesa previa de fondos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solidFill>
                  <a:srgbClr val="FF0000"/>
                </a:solidFill>
              </a:rPr>
              <a:t>Tipo de compra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4" name="10 CuadroTexto"/>
          <p:cNvSpPr txBox="1"/>
          <p:nvPr/>
        </p:nvSpPr>
        <p:spPr>
          <a:xfrm>
            <a:off x="971600" y="3819238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TIPO VARIABLE</a:t>
            </a:r>
          </a:p>
          <a:p>
            <a:endParaRPr lang="es-MX" b="1" dirty="0">
              <a:solidFill>
                <a:srgbClr val="FF0000"/>
              </a:solidFill>
            </a:endParaRPr>
          </a:p>
          <a:p>
            <a:r>
              <a:rPr lang="es-MX" dirty="0" smtClean="0"/>
              <a:t>Este procedimiento consiste en registrar las operaciones en moneda extranjera al tipo de cambio del día en que se hayan efectuado dichas operaciones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2200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data:image/jpeg;base64,/9j/4AAQSkZJRgABAQAAAQABAAD/2wCEAAkGBhQSEBIPEBAQEhAQEBUUEBIPDw8QEBAQFBQVFRUQFRIXGyYfFxkjGRUSIDAgIygpLSwsFR4xNzAqNSY3LCoBCQoKDgwOGg8PGC8kHiQsNSkvKSwuKSwsNS8sLCkpLCwsLC0pNSosLSwsLCw1KS4sKS0uLCosNCwsLCksKSwpKf/AABEIAOEA4QMBIgACEQEDEQH/xAAbAAEAAgMBAQAAAAAAAAAAAAAABAUCAwYBB//EAEEQAAIBAgMEBQgIBQMFAAAAAAABAgMRBAUhEjFBUQZhcZGxEyIyQnKBocEUI1JTYpLC0TM0guHwFaLiFkNzk7L/xAAaAQEAAgMBAAAAAAAAAAAAAAAABAUBAgMG/8QALREBAAICAQMDAQYHAAAAAAAAAAECAxEhBBIxQVFxBRMiYZGx0RQyM0KBweH/2gAMAwEAAhEDEQA/APuIAAAAAAAAAAAAAAAAAAAAAAAAAAAAAAAAAAAAAAAAAAAAAAAAAAAAAAAABox2KVOlOq90IOXbZXsYmYiNyzEbnSFmXSCnRew7znxjG2nK7e4r/wDrB/cP/wBn/E42jVqVJuaTlKTbk+berJvka69R/wCxnkcv1PrMlpnFxX043/pdU6PFWPvRuXV0el1N+nCcOtWmvhr8C4w2LhUjtU5KUea58nyZ80rYupH04NdsWviiZ0azdwxUFe0arUJrg2/Rfudu9nfpPq2b7SKZ44njfiXLN0dO2bU4l9FAB6hUgAAAAAAAAAAAAAAAAAAAAAAAAAAAAAUvTCdsJNfblCPfJX+CZdFD0y/l4/8Amh+oj9V/Rt8O3TxvLWPxc/gYpWS3FxGSsc1KpVXoKKXNq7ZLoY6Xk5ua86FvR9ba0XZqV0aiNPQ5sfdO1hjJKxQfRksRRlFWvXpppe2jKWbTvaVLTnGV2vc1qSMuj5TE4dL76MvdC83/APJxzUi8RGudx+pNOzFbfs+igAv3mAAAAAAAAAAAAAAAAAAAAAAAAAAAAAAOb6b13GlTXquotrTk1bxZ0hX53lKxFPYctlqSlGSSdmup8DjnpN8c1j1d+nvWmSLW8OWwqvETp+Y3zqxX5U/mzRhKllbivEgwxdbbUHbyalf0Vffz3lZt6OazvhZVaaSPeilnjNfVpy2eW1K36U/zEbF19LLey86HZDOk51asXGcm1GMmm0m7t6N8l3M3pSb5K68RO5R+qtFMMxaeZdQAC2edAAAAAAAAAAAAAAAAAAAAAAAAAAAAAAAAcPUw2ziKsGrfWSa7G9pfBozq4W2pH6W4pzr7VGXowS2oPSWrd7rfvt7ihhmVdvZc5262n4lTf7tph6bH33pW3vEOj6P4PyuJTa82l575bXqrv1/pO4Oe6GVF5GUbrym23LdtNNKzfVvXuZ0JPwV7afKm67JN80x7cAAO6EAAAAAAAAAAAAAAAAAAAAAAAAAAAYSqpcfmacXidnTv7DLDuLWgCWIfCPeRa8ZyTTej4LQsNkWMDi8Vl7pxUJxbpx0pziruC4QkuS5kBUIX1krdSu37jv50k96VuNzmMDQj9Iitn15KzT0ttWb7LI7RgxZ93vHMczr1Q7fUOp6CK4cUxNbTqN/2/vHy9yvLpbaq2dO0dmnHdLZbTcpdbaXcXtOvNb7PtX7ElUxY52tvxxCTjr2xzO5nmZn1ljHEPjHuZshUT/ZkXEY7Zt2m2E1JXW81b7SAYQnwe/xMzIAAAAAAAAAAAAAAAAAAAAABhVqbKuzMqsfi9/JbuvrAgZli9/NmjKs0vJxvrvK3MMVvZqyfDyb8vugpbC/E7XdupWXeZc98u5pV7m7yhTUMQSoYgw22myqaXOVwmK+tjPnNN/1Oz8WW+Oxdqc3+F+Byvl7e75Fh0mLurb8nn/q+btyY/wAJ3+jvfKGirVNP0jS5orViBpf9yoz7G7Oy76bav2XJeBzDdqVuY0FVnCm9VKcU+xtJltjsiVPz6Kewt9PV7K5x/bu5BpG/MLmlUU11m2MuD3+JRYDF2s7l5CakjDpE7bAYRlwfufMzDYAAAAAAAAAAAAAAAAAMKtVRTk9yAj4/E7Ktxe/sOcx2JvpwJOY4ze77zn6+JuGky2Qw0q1SNKG+T1f2YrfJ9n7HT5nhI06NKnBWjCVl+V6vrPejeU+ShtzX1lRXd98Y8I/N/wBiRna8yHt/pkZIjhUw0N8ZnqpGcaIhiYV+c1bUn1tL4nNSmXnSGWkY83fuX9yjcS+6CusW/eXj/q9+7qNe0f8AXX4WreEX+FeArTNGAf1cPZXge1SlvGpepxzusMcvo7VeHU792vyOqKPJaP1jfKL+ReHOUinhSZnl2w3Vprzd84rh+JdXNe8ywOL6y5KXMMvdNupTXmb5RXq9a6vAExrmFumpI8hLg9/DrK/L8RJ7k2u5E3FTsk+KMNt+reDyMrpPmj0MgAAAAAAABBx+axpNRs5SavsrgubfAnM5PMcStqtUb1i5W7IaLwOGfJNK8eUrpsUZLc+EuHS1SclCCexLZl570kt63HlLpS5VJUlCG3GKk1eWifXY5bodFfRlUm/OqznUfH05Nr/bsmvKptZhXnJ2hKCjFt8YtN+KIP2+T3W/8Fh+9qvj5dZiek7g0pwtfdsO/iYVMw21pfXnb9ynzGhOrVSpQlU2Y67Nml/nyNiy/ELdRqdy/c6Vz5fn/Dlbounmsc6n5/dHzBSi+KT58Cw6M5N5SflprzIPzU/XmvkjZRoV7WlQnbrSa7ibhPLUnBQpz2HNKUGrwjFvWS+zbV8uokUz2ni1Vdk6Otf5bx+cOhK3O3pD2vkyyKzOqMpeT2Yt2bvbhoiShy00XobTVRoTS9CXcbXRl9mXcZhpZzWfVL1LfZj4/wCIq2WeYZdWlVlJUajV9PNe5aEZ5RW+4q/kZ6HBalcdY3DxnVY8l81rds+fafheYCP1cfZXgbnAywmFmoRThJWS4PkbXhpfYl3MobzuZetxxMVhJymHpPsXiWJFy+m1F3TTb49iJRzSY8BHxVX1FvfwRuqTsm3uRHwsG25ve/8ALAlupQUY23WK/FVduSiuLsv3N2OxVtEYZXQv9Y+OkezizLWeeFhGNklyPQDDcAAAAAAAB4zhc6qJfSI63+s+N2d2crnXR2pOpOcJQ2Z89q6drPctSN1FZtHCw6DJSl57505zo01HDUlf/twffCL+ZGqxtUcudaS74J/pJ2PyaVBUoKMpRjSjDaUW7uC2dbbtLG6h0fqVaNRqLUnOMoKd432VZ9l1dEOaW3NdLuuakV79+Vl0Sn9dJc6fhJfudgcv0VyGrSm6lVKPmuKSd27tP5HUE3p4mKcqLrr1vm3WdgAJCCAAAAAAAAAAAAasRVstPSei/cDTWe3LZW5b+0zxFXZjZGVKnsx8SsxtZt2WrbskGszpjSpeVnb1VrJ9XL3l0lbRGjBYXYjbjvb5skAiNAADYAAAAAAAAAAGMqae9HsY23HpEea0vvYfmQ0bSwRqeY0pOyqwb5bSN9Soopyk0kt7e5IDIET/AFaj97D8yH+rUfvYfmQEsEermFOLtKpGLtezkk7PibKVeMo7UZJx5p3Wm8DYCKs1pPRVYa7vORKAAADGc0k22kkrtvRJcyBDPacnaO0+tRsvjYrelWKlenSSfk5vVrc58Ivlz632GrB0NlETLnms6hPx9NWcffafPhf/AE+LWju/s7pX7DKlS9aW/wACnfNaNbnxRtoZ3psVbJ8JrSMu37L+HZuN8WeL8T5cMmCaxuPCbjcRZbzTleGv9bLj6HVHn7yLJOpUVNbnrJ8o8f8AOsvEiSiRzO3oAMNwAAAAAAAAAAAAAOAnvfa/E784Ce99r8Q1sm5jk86KUm1KLdrq+j5NMl5PXlVhUwzlvheDeuzqrrs1RnnubwnBU6b2tU27NJW4amvoxRbqufCMLe9tWXwZlj1Q8zy10XFOSltJvRNWsZ5bkzrRlJTUbO2qb4X+ZM6VenT9l+KJXRX+HP2/0oGuVZ0hVq1uUI/Muci/ll/X4sp+kn8d+xH5lxkX8sv6/FmGY8uXw3pw9qPijvTgsN6cPaj4o70FQxlI9bKbG5ht3UXanxf2+pfh6+PZv5ZMkUjl2x45vOoeYuqpvT0U9/N9XUa0ioxXSGnGpGjq5S00Xmx0vq9y7CbSxF1e5W2tNp3K1+xtWsezfUkQa7uSKkiPKN2orfJ2S6zEeXSka8rvo9hlGkpK7clq277m1ZdRamnCUVCEYrdFJd3E3FtXeuVJfU2nXgABs1AAAAAAAAAAAAAA4Ce99r8TvzlJdHK127Q3/a/sGsptLorH1qkmuSio/G7LjC4WNOOzBWXxb5t8TcgGdOa6VenT9l+KJXRX+HP2/wBKMs9yudWUHDZtGLTu7b2bsiwEqUJRna7ldWd9LJBj1UvSRfXv2I/Ms8kxMVhneSWzt3u1dXbaJGcZP5ZJp7M46Jvc1yZRS6O1r+jF9anH5g8Sg4VefD24+KO9KLKujzhJVKjV46xjHVX5tl6CIUGZZqpNxT+rWjtvnb9Pj2FOlUrycaXmwTtOrwX4YL1pfBceTvcb0ZjUqbSnKEG7zhFek+qXq34/CxY08HGMVCEVGMVaKirJIhzita27LSOox46RGPz+n7y+W4iq1WnCzhClOUYQ1vvs6kn605b7vhoWWW5tZ7Oy3HVKeltpb423vt9x1WbdGqdZ7Uova5xey2uTf+M5LMMDKlVcHGybtSSWmwtIxiurlzvzI2THNeVngz481e1bzxqdlHzm9Elq2+RdZPlri/KT1m1u4QXJdfNmjo9kHk4+UqfxZLd93F+r28+4v4U7EnDi1zKs6rqK80x+PdkkegExWgAAAAAAAAAAAAAAAAAAAAAAAAAAAAAAAFjHYXIyAHlj0AAAAAAAAAAAAAAAAAAAAAAAAAAAAAAAAAAAAAAAAAAAAAAAAAAAAAAA/9k="/>
          <p:cNvSpPr>
            <a:spLocks noChangeAspect="1" noChangeArrowheads="1"/>
          </p:cNvSpPr>
          <p:nvPr/>
        </p:nvSpPr>
        <p:spPr bwMode="auto">
          <a:xfrm>
            <a:off x="3319626" y="432771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sz="1400"/>
          </a:p>
        </p:txBody>
      </p:sp>
      <p:sp>
        <p:nvSpPr>
          <p:cNvPr id="11" name="1 Rectángulo"/>
          <p:cNvSpPr/>
          <p:nvPr/>
        </p:nvSpPr>
        <p:spPr>
          <a:xfrm>
            <a:off x="388721" y="2348880"/>
            <a:ext cx="26711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NIF B -</a:t>
            </a:r>
            <a:r>
              <a:rPr lang="es-MX" sz="1400" b="1" dirty="0" smtClean="0"/>
              <a:t>15  Moneda extranjera</a:t>
            </a:r>
            <a:r>
              <a:rPr lang="es-MX" sz="1400" dirty="0" smtClean="0"/>
              <a:t>– Es cualquier moneda distinta a la de registro, a la funcional o a la de informe.</a:t>
            </a:r>
            <a:endParaRPr lang="es-MX" sz="1400" dirty="0"/>
          </a:p>
        </p:txBody>
      </p:sp>
      <p:sp>
        <p:nvSpPr>
          <p:cNvPr id="12" name="3 Rectángulo"/>
          <p:cNvSpPr/>
          <p:nvPr/>
        </p:nvSpPr>
        <p:spPr>
          <a:xfrm>
            <a:off x="5463122" y="2424538"/>
            <a:ext cx="335735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NIF B -</a:t>
            </a:r>
            <a:r>
              <a:rPr lang="es-MX" sz="1400" b="1" dirty="0" smtClean="0"/>
              <a:t>15  Tipo </a:t>
            </a:r>
            <a:r>
              <a:rPr lang="es-MX" sz="1400" b="1" dirty="0"/>
              <a:t>de cambio </a:t>
            </a:r>
            <a:r>
              <a:rPr lang="es-MX" sz="1400" dirty="0"/>
              <a:t>– es la relación de cambio a una fecha determinada entre dos monedas, </a:t>
            </a:r>
            <a:r>
              <a:rPr lang="es-MX" sz="1400" dirty="0" smtClean="0"/>
              <a:t>o  bien</a:t>
            </a:r>
            <a:r>
              <a:rPr lang="es-MX" sz="1400" dirty="0"/>
              <a:t>, a </a:t>
            </a:r>
            <a:r>
              <a:rPr lang="es-MX" sz="1400" dirty="0" smtClean="0"/>
              <a:t>una fecha </a:t>
            </a:r>
            <a:r>
              <a:rPr lang="es-MX" sz="1400" dirty="0"/>
              <a:t>determinada entre una moneda y alguna unidad de intercambio</a:t>
            </a:r>
            <a:r>
              <a:rPr lang="es-MX" sz="1400" dirty="0" smtClean="0"/>
              <a:t>,.</a:t>
            </a:r>
            <a:endParaRPr lang="es-MX" sz="1400" dirty="0"/>
          </a:p>
        </p:txBody>
      </p:sp>
      <p:sp>
        <p:nvSpPr>
          <p:cNvPr id="13" name="AutoShape 4" descr="Resultado de imagen para normas de informacion financiera 20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14058"/>
            <a:ext cx="13430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1 Rectángulo"/>
          <p:cNvSpPr/>
          <p:nvPr/>
        </p:nvSpPr>
        <p:spPr>
          <a:xfrm>
            <a:off x="388721" y="3410188"/>
            <a:ext cx="26711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NIF B -</a:t>
            </a:r>
            <a:r>
              <a:rPr lang="es-MX" sz="1400" b="1" dirty="0" smtClean="0"/>
              <a:t>15  Moneda de informe</a:t>
            </a:r>
            <a:r>
              <a:rPr lang="es-MX" sz="1400" dirty="0" smtClean="0"/>
              <a:t>– Es aquella elegida y utilizada por una entidad para presentar sus estados financieros</a:t>
            </a:r>
            <a:endParaRPr lang="es-MX" sz="1400" dirty="0"/>
          </a:p>
        </p:txBody>
      </p:sp>
      <p:sp>
        <p:nvSpPr>
          <p:cNvPr id="17" name="1 Rectángulo"/>
          <p:cNvSpPr/>
          <p:nvPr/>
        </p:nvSpPr>
        <p:spPr>
          <a:xfrm>
            <a:off x="388721" y="4421174"/>
            <a:ext cx="26711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NIF B -</a:t>
            </a:r>
            <a:r>
              <a:rPr lang="es-MX" sz="1400" b="1" dirty="0" smtClean="0"/>
              <a:t>15  Moneda de registro</a:t>
            </a:r>
            <a:r>
              <a:rPr lang="es-MX" sz="1400" dirty="0" smtClean="0"/>
              <a:t>– Es aquella en la cual la entidad mantiene sus registros contables.</a:t>
            </a:r>
            <a:endParaRPr lang="es-MX" sz="1400" dirty="0"/>
          </a:p>
        </p:txBody>
      </p:sp>
      <p:sp>
        <p:nvSpPr>
          <p:cNvPr id="18" name="1 Rectángulo"/>
          <p:cNvSpPr/>
          <p:nvPr/>
        </p:nvSpPr>
        <p:spPr>
          <a:xfrm>
            <a:off x="388721" y="5248407"/>
            <a:ext cx="26711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NIF B -</a:t>
            </a:r>
            <a:r>
              <a:rPr lang="es-MX" sz="1400" b="1" dirty="0" smtClean="0"/>
              <a:t>15  Moneda funcional</a:t>
            </a:r>
            <a:r>
              <a:rPr lang="es-MX" sz="1400" dirty="0" smtClean="0"/>
              <a:t>– Es aquella con la que opera una entidad en su entorno económico primarios.</a:t>
            </a:r>
            <a:endParaRPr lang="es-MX" sz="1400" dirty="0"/>
          </a:p>
        </p:txBody>
      </p:sp>
      <p:sp>
        <p:nvSpPr>
          <p:cNvPr id="19" name="3 Rectángulo"/>
          <p:cNvSpPr/>
          <p:nvPr/>
        </p:nvSpPr>
        <p:spPr>
          <a:xfrm>
            <a:off x="5481734" y="4470914"/>
            <a:ext cx="32667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NIF B -</a:t>
            </a:r>
            <a:r>
              <a:rPr lang="es-MX" sz="1400" b="1" dirty="0" smtClean="0"/>
              <a:t>15  Tipo </a:t>
            </a:r>
            <a:r>
              <a:rPr lang="es-MX" sz="1400" b="1" dirty="0"/>
              <a:t>de </a:t>
            </a:r>
            <a:r>
              <a:rPr lang="es-MX" sz="1400" b="1" dirty="0" smtClean="0"/>
              <a:t>cambio de cierre </a:t>
            </a:r>
            <a:r>
              <a:rPr lang="es-MX" sz="1400" dirty="0"/>
              <a:t>– </a:t>
            </a:r>
            <a:r>
              <a:rPr lang="es-MX" sz="1400" dirty="0" smtClean="0"/>
              <a:t>Es el de contado a la fecha del balance general</a:t>
            </a:r>
            <a:endParaRPr lang="es-MX" sz="1400" dirty="0"/>
          </a:p>
        </p:txBody>
      </p:sp>
      <p:sp>
        <p:nvSpPr>
          <p:cNvPr id="20" name="3 Rectángulo"/>
          <p:cNvSpPr/>
          <p:nvPr/>
        </p:nvSpPr>
        <p:spPr>
          <a:xfrm>
            <a:off x="5451112" y="5248407"/>
            <a:ext cx="33693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NIF B -</a:t>
            </a:r>
            <a:r>
              <a:rPr lang="es-MX" sz="1400" b="1" dirty="0" smtClean="0"/>
              <a:t>15  Tipo </a:t>
            </a:r>
            <a:r>
              <a:rPr lang="es-MX" sz="1400" b="1" dirty="0"/>
              <a:t>de </a:t>
            </a:r>
            <a:r>
              <a:rPr lang="es-MX" sz="1400" b="1" dirty="0" smtClean="0"/>
              <a:t>cambio histórico </a:t>
            </a:r>
            <a:r>
              <a:rPr lang="es-MX" sz="1400" dirty="0"/>
              <a:t>– </a:t>
            </a:r>
            <a:r>
              <a:rPr lang="es-MX" sz="1400" dirty="0" smtClean="0"/>
              <a:t>Es el de contado a la fecha de la transacción</a:t>
            </a:r>
            <a:endParaRPr lang="es-MX" sz="1400" dirty="0"/>
          </a:p>
        </p:txBody>
      </p:sp>
      <p:sp>
        <p:nvSpPr>
          <p:cNvPr id="21" name="3 Rectángulo"/>
          <p:cNvSpPr/>
          <p:nvPr/>
        </p:nvSpPr>
        <p:spPr>
          <a:xfrm>
            <a:off x="5481734" y="3682584"/>
            <a:ext cx="33573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NIF B -</a:t>
            </a:r>
            <a:r>
              <a:rPr lang="es-MX" sz="1400" b="1" dirty="0" smtClean="0"/>
              <a:t>15  Tipo </a:t>
            </a:r>
            <a:r>
              <a:rPr lang="es-MX" sz="1400" b="1" dirty="0"/>
              <a:t>de </a:t>
            </a:r>
            <a:r>
              <a:rPr lang="es-MX" sz="1400" b="1" dirty="0" smtClean="0"/>
              <a:t>cambio de contado </a:t>
            </a:r>
            <a:r>
              <a:rPr lang="es-MX" sz="1400" dirty="0"/>
              <a:t>– </a:t>
            </a:r>
            <a:r>
              <a:rPr lang="es-MX" sz="1400" dirty="0" smtClean="0"/>
              <a:t>Es el utilizado en transacciones con entrega inmediata.</a:t>
            </a:r>
            <a:endParaRPr lang="es-MX" sz="1400" dirty="0"/>
          </a:p>
        </p:txBody>
      </p:sp>
      <p:sp>
        <p:nvSpPr>
          <p:cNvPr id="22" name="1 Rectángulo"/>
          <p:cNvSpPr/>
          <p:nvPr/>
        </p:nvSpPr>
        <p:spPr>
          <a:xfrm>
            <a:off x="460374" y="904586"/>
            <a:ext cx="8378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 smtClean="0"/>
              <a:t>NIF B -15  Operación </a:t>
            </a:r>
            <a:r>
              <a:rPr lang="es-MX" sz="1400" b="1" dirty="0"/>
              <a:t>extranjera</a:t>
            </a:r>
            <a:r>
              <a:rPr lang="es-MX" sz="1400" dirty="0"/>
              <a:t> – es una entidad jurídica o una unidad generadora de efectivo cuyas operaciones están basadas o se llevan a cabo en un entorno económico o moneda distintos a los de la entidad informante.</a:t>
            </a:r>
          </a:p>
        </p:txBody>
      </p:sp>
      <p:sp>
        <p:nvSpPr>
          <p:cNvPr id="23" name="10 Rectángulo"/>
          <p:cNvSpPr/>
          <p:nvPr/>
        </p:nvSpPr>
        <p:spPr>
          <a:xfrm>
            <a:off x="460374" y="1584880"/>
            <a:ext cx="846615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NIF B -</a:t>
            </a:r>
            <a:r>
              <a:rPr lang="es-MX" sz="1400" b="1" dirty="0" smtClean="0"/>
              <a:t>15  Fluctuación cambiaria</a:t>
            </a:r>
            <a:r>
              <a:rPr lang="es-MX" sz="1400" dirty="0" smtClean="0"/>
              <a:t>– Es la diferencia de convertir transacciones o saldos denominados en moneda extranjera a otra moneda, utilizando diferentes tipos de cambio y convertir información financiera de la moneda de registro a la funcional.</a:t>
            </a:r>
            <a:endParaRPr lang="es-MX" sz="1400" dirty="0"/>
          </a:p>
        </p:txBody>
      </p:sp>
      <p:sp>
        <p:nvSpPr>
          <p:cNvPr id="24" name="2 Rectángulo"/>
          <p:cNvSpPr/>
          <p:nvPr/>
        </p:nvSpPr>
        <p:spPr>
          <a:xfrm>
            <a:off x="1831011" y="473234"/>
            <a:ext cx="5508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DEFINICIÓN DE TÉRMINOS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76672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/>
              <a:t>Instituto Mexicano de Contadores Públicos </a:t>
            </a:r>
            <a:r>
              <a:rPr lang="es-ES" sz="2000" dirty="0"/>
              <a:t>(</a:t>
            </a:r>
            <a:r>
              <a:rPr lang="es-ES" sz="2000" dirty="0" smtClean="0"/>
              <a:t>2015). </a:t>
            </a:r>
            <a:r>
              <a:rPr lang="es-ES" sz="2000" i="1" dirty="0"/>
              <a:t>Normas de Información Financiera.</a:t>
            </a:r>
            <a:r>
              <a:rPr lang="es-ES" sz="2000" dirty="0"/>
              <a:t> </a:t>
            </a:r>
            <a:r>
              <a:rPr lang="es-ES" sz="2000" dirty="0" smtClean="0"/>
              <a:t>México: </a:t>
            </a:r>
            <a:r>
              <a:rPr lang="es-ES" sz="2000" dirty="0"/>
              <a:t>ANFECA.</a:t>
            </a:r>
            <a:endParaRPr lang="es-MX" sz="2000" dirty="0"/>
          </a:p>
          <a:p>
            <a:r>
              <a:rPr lang="es-MX" sz="2000" dirty="0"/>
              <a:t>NORMAS DE INFORMACIÓN FINANCIERA 2015</a:t>
            </a:r>
          </a:p>
          <a:p>
            <a:r>
              <a:rPr lang="es-MX" sz="2000" dirty="0" smtClean="0"/>
              <a:t>IMCP</a:t>
            </a:r>
          </a:p>
          <a:p>
            <a:endParaRPr lang="es-MX" sz="2000" dirty="0"/>
          </a:p>
          <a:p>
            <a:r>
              <a:rPr lang="es-MX" sz="2000" dirty="0" smtClean="0"/>
              <a:t>Joaquín A. Moreno Fernández. </a:t>
            </a:r>
            <a:r>
              <a:rPr lang="es-MX" sz="2000" dirty="0"/>
              <a:t>4ta edición</a:t>
            </a:r>
          </a:p>
          <a:p>
            <a:r>
              <a:rPr lang="es-MX" sz="2000" dirty="0"/>
              <a:t>Grupo editorial patria</a:t>
            </a:r>
          </a:p>
          <a:p>
            <a:r>
              <a:rPr lang="es-MX" sz="2000" dirty="0"/>
              <a:t>C</a:t>
            </a:r>
            <a:r>
              <a:rPr lang="es-MX" sz="2000" dirty="0" smtClean="0"/>
              <a:t>ontabilidad de la estructura financiera de la empresa</a:t>
            </a:r>
          </a:p>
          <a:p>
            <a:endParaRPr lang="es-MX" sz="2000" dirty="0" smtClean="0"/>
          </a:p>
          <a:p>
            <a:r>
              <a:rPr lang="es-MX" sz="2000" dirty="0"/>
              <a:t>Elías Lara </a:t>
            </a:r>
            <a:r>
              <a:rPr lang="es-MX" sz="2000" dirty="0" smtClean="0"/>
              <a:t>Flores </a:t>
            </a:r>
          </a:p>
          <a:p>
            <a:r>
              <a:rPr lang="es-MX" sz="2000" dirty="0" smtClean="0"/>
              <a:t>Editorial </a:t>
            </a:r>
            <a:r>
              <a:rPr lang="es-MX" sz="2000" dirty="0"/>
              <a:t>trillas</a:t>
            </a:r>
          </a:p>
          <a:p>
            <a:r>
              <a:rPr lang="es-MX" sz="2000" dirty="0" smtClean="0"/>
              <a:t>Segundo curso de contabilidad</a:t>
            </a: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Importación de Mercancía</a:t>
            </a:r>
          </a:p>
          <a:p>
            <a:pPr algn="just"/>
            <a:endParaRPr lang="es-MX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 le conoce como importaciones en el mercado internacional a las compras efectuadas en países del extranjero. Estas pueden ser al contado o a crédito. </a:t>
            </a:r>
          </a:p>
          <a:p>
            <a:pPr algn="just"/>
            <a:endParaRPr lang="es-MX" altLang="es-MX" sz="1400" dirty="0">
              <a:solidFill>
                <a:srgbClr val="2121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altLang="es-MX" sz="1400" dirty="0" smtClean="0">
              <a:solidFill>
                <a:srgbClr val="2121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altLang="es-MX" sz="14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imports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purchases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 be in cash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altLang="es-MX" sz="14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400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1400" dirty="0" smtClean="0"/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smtClean="0">
                <a:latin typeface="+mj-lt"/>
                <a:cs typeface="Arial" pitchFamily="34" charset="0"/>
              </a:rPr>
              <a:t>Inventarios, mercancías, extranjero, importaciones, Tipo de cambio, moneda.</a:t>
            </a:r>
          </a:p>
          <a:p>
            <a:pPr algn="just"/>
            <a:endParaRPr lang="es-MX" dirty="0">
              <a:latin typeface="+mj-lt"/>
              <a:cs typeface="Arial" pitchFamily="34" charset="0"/>
            </a:endParaRPr>
          </a:p>
          <a:p>
            <a:pPr lvl="0" algn="just"/>
            <a:r>
              <a:rPr lang="es-MX" altLang="es-MX" dirty="0" err="1">
                <a:solidFill>
                  <a:srgbClr val="212121"/>
                </a:solidFill>
                <a:latin typeface="+mj-lt"/>
              </a:rPr>
              <a:t>I</a:t>
            </a:r>
            <a:r>
              <a:rPr lang="es-MX" altLang="es-MX" dirty="0" err="1" smtClean="0">
                <a:solidFill>
                  <a:srgbClr val="212121"/>
                </a:solidFill>
                <a:latin typeface="+mj-lt"/>
              </a:rPr>
              <a:t>nventories</a:t>
            </a:r>
            <a:r>
              <a:rPr lang="es-MX" altLang="es-MX" dirty="0">
                <a:solidFill>
                  <a:srgbClr val="212121"/>
                </a:solidFill>
                <a:latin typeface="+mj-lt"/>
              </a:rPr>
              <a:t>, </a:t>
            </a:r>
            <a:r>
              <a:rPr lang="es-MX" altLang="es-MX" dirty="0" err="1">
                <a:solidFill>
                  <a:srgbClr val="212121"/>
                </a:solidFill>
                <a:latin typeface="+mj-lt"/>
              </a:rPr>
              <a:t>goods</a:t>
            </a:r>
            <a:r>
              <a:rPr lang="es-MX" altLang="es-MX" dirty="0">
                <a:solidFill>
                  <a:srgbClr val="212121"/>
                </a:solidFill>
                <a:latin typeface="+mj-lt"/>
              </a:rPr>
              <a:t> </a:t>
            </a:r>
            <a:r>
              <a:rPr lang="es-MX" altLang="es-MX" dirty="0" err="1">
                <a:solidFill>
                  <a:srgbClr val="212121"/>
                </a:solidFill>
                <a:latin typeface="+mj-lt"/>
              </a:rPr>
              <a:t>abroad</a:t>
            </a:r>
            <a:r>
              <a:rPr lang="es-MX" altLang="es-MX" dirty="0">
                <a:solidFill>
                  <a:srgbClr val="212121"/>
                </a:solidFill>
                <a:latin typeface="+mj-lt"/>
              </a:rPr>
              <a:t> , </a:t>
            </a:r>
            <a:r>
              <a:rPr lang="es-MX" altLang="es-MX" dirty="0" err="1">
                <a:solidFill>
                  <a:srgbClr val="212121"/>
                </a:solidFill>
                <a:latin typeface="+mj-lt"/>
              </a:rPr>
              <a:t>imports</a:t>
            </a:r>
            <a:r>
              <a:rPr lang="es-MX" altLang="es-MX" dirty="0">
                <a:solidFill>
                  <a:srgbClr val="212121"/>
                </a:solidFill>
                <a:latin typeface="+mj-lt"/>
              </a:rPr>
              <a:t>, </a:t>
            </a:r>
            <a:r>
              <a:rPr lang="es-MX" altLang="es-MX" dirty="0" err="1">
                <a:solidFill>
                  <a:srgbClr val="212121"/>
                </a:solidFill>
                <a:latin typeface="+mj-lt"/>
              </a:rPr>
              <a:t>exchange</a:t>
            </a:r>
            <a:r>
              <a:rPr lang="es-MX" altLang="es-MX" dirty="0">
                <a:solidFill>
                  <a:srgbClr val="212121"/>
                </a:solidFill>
                <a:latin typeface="+mj-lt"/>
              </a:rPr>
              <a:t> , </a:t>
            </a:r>
            <a:r>
              <a:rPr lang="es-MX" altLang="es-MX" dirty="0" err="1">
                <a:solidFill>
                  <a:srgbClr val="212121"/>
                </a:solidFill>
                <a:latin typeface="+mj-lt"/>
              </a:rPr>
              <a:t>currency</a:t>
            </a:r>
            <a:r>
              <a:rPr lang="es-MX" altLang="es-MX" dirty="0">
                <a:latin typeface="+mj-lt"/>
              </a:rPr>
              <a:t> </a:t>
            </a:r>
          </a:p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36267"/>
            <a:ext cx="65724" cy="1846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.</a:t>
            </a:r>
            <a:r>
              <a:rPr kumimoji="0" lang="es-MX" altLang="es-MX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general: 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/>
              <a:t>El estudiante al finalizar el curso será capaz de comprender y elaborar estados financieros de conformidad con las Normas de información Financiera, aplicando serie NIF C y  NIF D</a:t>
            </a:r>
            <a:r>
              <a:rPr lang="es-E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80617" y="404663"/>
            <a:ext cx="828092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/>
              <a:t>TRANSACCIONES CELEBRADAS EN MONEDA EXTRANJERA</a:t>
            </a:r>
          </a:p>
          <a:p>
            <a:endParaRPr lang="es-MX" sz="2800" dirty="0"/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/>
              <a:t>Conocer las bases para cuantificar las transacciones </a:t>
            </a:r>
            <a:r>
              <a:rPr lang="es-MX" dirty="0" smtClean="0"/>
              <a:t>en </a:t>
            </a:r>
            <a:r>
              <a:rPr lang="es-MX" dirty="0"/>
              <a:t>moneda extranjera realizadas por una entidad económica  y su presentación en los estados financieros.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6" y="404664"/>
            <a:ext cx="84190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sz="2400" dirty="0" smtClean="0">
                <a:solidFill>
                  <a:srgbClr val="0070C0"/>
                </a:solidFill>
              </a:rPr>
              <a:t>IMPORTACIÓN DE MERCANCÍA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La NIF B-15 tiene como objetivo establecer las normas para el reconocimiento de loas transacciones en moneda extranjera y de las operaciones extranjeras en los estados financieros de la entidad informante y la conversión de su información  financiera a una moneda de informe diferente a su moneda de registro o a un moneda funcional.</a:t>
            </a: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data:image/jpeg;base64,/9j/4AAQSkZJRgABAQAAAQABAAD/2wCEAAkGBxQREhUUEhQRFhUXFxwbGBcWGRcWFRkYFhcYGhcdFx0hHSogIBwlHhocITEiJSkrLi4uFyAzODMsNygtLisBCgoKDg0OGxAQGiwmHyQtLCwuLCwtLDQsNCw0LC8sLDAsLCwsLDQsLCwsLCwsLCwtLCwsLCwsLCwsLCw0LCwsLP/AABEIARsAsgMBIgACEQEDEQH/xAAcAAABBQEBAQAAAAAAAAAAAAAAAQQFBgcCAwj/xABTEAABAwIDBAQFDgsFCAMBAAABAgMRAAQSITEFBkFREyJhkQcUMlJxFRYjM0JTgZKTobGy0dMkNGJyc3SUwdLh8FRjs7TDJTVDZIKDwvFEhKIX/8QAGgEBAQEBAQEBAAAAAAAAAAAAAAECAwQFBv/EAC8RAAICAAQEBQMEAwEAAAAAAAABAhEDEiExBBNBUSIycZHhgdHwBVKhwTRCciP/2gAMAwEAAhEDEQA/AM8pKWkr6B5wooooCxWB/wBnn9c/0BTSad2H+7z+uf6AppXM2tgmiaKKoCtF2x+MPfpXPrqrOq0XbP4w9+lc+uquctzSGk0TSUVCizVt8Hnlvfmp+lVVGrd4PPLe/NT9KqzLYpd6KKK4lCiiigCiiigCiiigCiiigPkukomia+gecKKJomgLFYf7vP65/oCmlOrA/wCzz+uf6CaaTWDa2FopJomgFrRds/jD36Vz66qzma0bbP4w9+lc+uqsS3NIZ0UUVkoVbvB55b35qfpVVRq3eDzy3vzU/Sqsy2KXeiiiuJQooooAooooAooooAooooD50O3nv7j9mtfuqT1ee/uP2a1+6qNNFeykciS9Xnv7j9mtfuqPV57+4/ZrX7qo2ilIF52BtFa7RRWGCRcR7RbgR0QOgbie2Jpx42fMt/kGPu6jN2fxNf6z/pCndc2tTaHHjZ8y3+QY+7o8bPmW/wAgx93TeilAceNnzLf5Bj7utTXs5kkktNEkySUJJJOs5VktbJXOZUNPUxn3ln4ifso9TGfeWfiJ+yndFc7KNPUxn3ln4ifsr1YtUInAhCZ1wpAn0xXtRQBRRRQBRRRQBRVd2wi4F3bll5eEr9kZwo6IMhBxKUYxYyvCBn7oZZKNRG6+3n33mgtRh9q5WRA9jLNz0beHLKEHCZ1IBOcznMdVhNxzJ/mv2LzRVEtd61I2W08882Lh1DpQpzCkFSCvQZAnyQEjUkcJItW7t10tqw4VYyppBKsjKsIxH0zNVOyTwpR1feiRoooqnM+YTRQaK9pyCiiigLduz+Jr/Wf9IU7ppuz+Jr/Wf9IU7rk9zaCiiigFrZKxutkrniFQU0u9qMtKSh15lC1+Qla0pUrMDqgmTmQMudO6q2/m77e0ENMOZSpZSoapUGlwY4jmOI+AjCq9QywP37SFpQtxtK1+QhSkhSvzQTJ+CnNZrulvC8Xm7K+SoXVqpZKsyHGgy4AsHic05+6CgdcQHdjv68q3s7xSUdFd3hY6IDNtBUtLagqc1gok8DMACtODJmNHoqibA2ztC7efShdoG7a9U0vE2vGtlJg4SFEBYA5QSrgEwqJVvtei3VcTbEN35tijo1DGiQJxY+qc+AP7qZGW0ajRVETvLdod2mwTarXatoW0tQLDcuIxEOysgJHPENDJzy82977kvXLLKUvlNl4wzKVJUpycOHhjQSQUlIEgZEzNTIxZarnd23cfD60FTqSkhRW5AwGUdXFhgHOI1JPGhVlbW2J1WBoEKBWpeBKQ4srXhJMIxKOIxEn0VGblbyC+6Qh0KwJQFNqbLT7Thx4w4NCkwMJHmqBkiq7vPt166TtdlJbQxaMBJBSVLcU4hZUZxAJAwkDI8+yihrRp4jrcu+zdmW4tg0yAbdaDhAWpaShwEnCrETBmZB45U+tmEtoShAhKUhKRmYCRAGeegrOti7yOoRY2TAhXqY2/iwFwlWAIbQEgiEyCVHlABGtX3Y1y46w0t5stOqQCtvXAuOsJ5TUcaJmb3HtFFFQGAetN3320+UP8NHrSd99tPlD/AA1N0lem2ZpEL60nffbT5Q/w0etJ3320+UP8NTVFLYpEhuzuu8bZaEqZUemxdVcgDowNY1qQ9Z9zyb+N/Kpnwe+1O/nj6oq2VycnZaM69Z9zyb+N/Kj1n3PJv438q0WipnZaM69Z9zyb+N/KtFoqveEFsHZt2SASlhxSTxSpKCUqHIjnUvM6JsWGmV3s/pHG3OkcSWySEpw4SSCDilJJkEjX586oWxd4fU/ZmzlpYDvjLqWlHHgXjcKiFeScRhJGZHDONHW197XnbbarPRJZftG81IdK04XUKIUhXRpOMAExAzjMcLkdkzIuD+x2l3DdyUw62lSUqGUoXqlXMTmORnmZjrbc22bLYAX0bLqnmmSR0TbqpOJIjFkVKIBJAKshkIq26d6mzbsEoQVXG0GmoR0h6EIZYBU6rqdVagZIAOJXuspp/d+ETAwXRb4lt3ZtXm+kgpWCes2rBC0mMpw/BVyy2QtFj2Ju63aKeU0p0l9ZccxFJBcUZKh1cvQMuyo07h23QqZxP4FP9OesmS7504fQY0yprtXfG4tUoU/Y4cd4LdI6dJKkrTKHEwiM4UMJIzAzzy8Ljfx5HjyTaNlyywqcHTno1NrTiBSropxx7nDGuegMSluNCVv9yLd9VypxTxN0lCXesBPRFJbKYTkU4R2HjNDW5LCXOl6S5KyylkqLkkoQpKknTJQKRpAymJk1xcb2qwoW2wrAu08Z6R0ltkTGForCVAOGf/dednvul8WSWWyXbxK1BK1YUtpaBxlZAM5ggADPsp4i6E3s/Y6GXXXpWt10IC1rwyUtg4BCUgQMR4TnrkIjdo7n27rj6yp1vxpAQ+lCwlLuEEJJyJxAT5JEiZBk1X7zbHTXeyV3Fm6064p/ClTyklpSQErxICIWkiCkynI6c0f3pYdU3tBxlSrdFybdpZc8gmQq4DeGMzlJUVBOYiSkssiWiwubl2/4OUKfbXbI6NpxtcL6MCAhUghSYMZie+rBbshCQlMwBxJUT2knMntNUjaO/rrZvgm0bV4kpGMl8pCkOTBT7ETiyHV01zyANz2fdB5pt1IIDiErAOsLSFCe+pJPqVUOKKKKyUxukpaSvQZCiuH3ggSo5fCSSdAAMyTyFRr18tWnUHIYVL+FRlI9ACvzhWZTjHc7YOBiYzywVmneD32p388fVFWysItNqONSEleZky7cDhyS6lPzVI2W9bzeinRnql5xZ7ni6mPQB6RXlePBs9z/AEniErpe5s1FUvYe/KVj2cpwgSXACjAJ1dblWFAES4lSkjMq6MVcwZraaeqPBPDlCWWSpi1Gby7MVdWr1uhaUdKhSCpSSuAsEEgBQzz51J0VU6MFFuNxXV2lnbG4a/BH0uhfRK6/R4sKSOly8oyZOg0r1udyXFL2krxhsePoSmOiUeiCElI/4nWyJ5Z91XWqTtnbtw3ta3s0uIDLzSlqJQCtJSl49VUxHsY1B1PwdFKT/PqZaQ4b3NKRs9QdSXrBOBKsJCHGy2G1BScRIJAkGTBnIzUfeeDsrt1NpfSlxy8N06tTZUCslUIQnGISJ4knI88nG0ttXDbSHE3VqG3nWSy662oJU0sErQcM+yHIg5AgxkcxN3m9lo0p1DjyUqZjpEwvEkHMEgJmIIMjKCDpS5DQbb37uLvkW6Q6hssvoeJKCsKU2CAB1xAOI8+FRt1uQ4tzaS+nQPH0JRHRE9HgTgB9s62U8s6sju3rdIQekCg4guIwBThU2ACVgJBOHMdaIzHOvJ3ee0ShpZfbwPe1LklCzyCoiewngeVROS2LSK76x3sdsrxpBSzaeLYVNKUkHCUl1odJCHCkgSZyBGYMV42m4DrLdkpq5bFzZ4wlZaUWltuEkpWnpJ4kSFDyjloRarTeS1cbddS8jAySHVKlHRlOuMKAI+GoneTehAtXzbXDLTzXRgl9DgS30hBT0qcOJIUmQlRESRrVzS2JSO9qbsuv3Vlcrfbm1KyUhowvpcIIHsnVACRE4jM+io8eD8dCLXpR4qLrp8OH2TDr0MzGHF7qJjKJ61WO42+wzAdeQFdGHFQFQlBy6RUA4G590qBkc8jXltHeyzt1LQ8+hCkJC1BQVOAkAEZdYZ8J48jUTkWkQN1uM4s7RPjDY8ewf8JR6Po5j/idaQezPuq2bGsyww00pQUW20oKgMIOBITMSYmNJNNLjea1bBKnk4UpQpSgFKQhLubZcUAQgKGYxEZGpZKgRIzB41G29wkhaKKKyUxuuVKABJIAGZJ0AGs1pad1bX3r/wDbn8VQW+OxbVhlMNHrLz6yzKW0LeWkyrRSWij/AK668xBRbdIzd54rOI5SMh5qTw/OIzV8XgZZO3gSSIVI4COOEDjzUB8B5V7LBPuj26ZnnpXku2mZMyADKU5gGROXA5182U88rZ+vwuHeBhKGGvr3Zwb8SRhXIAJHVJzCT535QzOWueVL46CRAJzEnKACEwdc/LSMu2l8UHZ8VPZ2fkj4o5UC0GWmWnVRlEDLLsHcOVTwm6xvyj0sL7FC2ypJTBB0UkxI9BrSvB7t3Rg5IJhCR5La4KsCOTa0pUpKdEFC0iEltIzNFvGhjTQJGggcOWVSew3FpcASesrJM++AhbJMcnUo+CRxrWHKpabHm43hnjYLcl4lrf8AX51N4oqNetm7xptWJ5KVALSWnXGSQpMiShQJEHQ5U19azXvt/wDtl397Xr1PzCUer/j5Jys83l2St/bNs6u2W7aoZUh1RQFtypL8DCc1CVJ0BGfYYs/rWa99v/2y7+9rlW7LIIBevgTkPwy6zME5ey8gT8FVSa6FcYPq/b5ILfvYS/EbS2tW3HAy8zATmQ2ykiSSeUdpqO2nsl9V1tlaWHSm4tQ2ycPlrDKUQOI63EwMp0q3J3ZZMw9fZZH8MusjAOfsvIjvpFbtsCZevRhzP4ZdZCJz9lyyrSnJdCZMPu/b5KjZWd0j1Pb8UWAizLa3UpQX0uYSktYlGEIkA4hriyIzqL2XsK6TZbJbVbPBdvelx0YR1W+nK8WuYhWgzyOXPQxuyzMdNfSP+cuvva69a7Xvt/8Atl197TmS7DJDu/b5KBtfdm7fb2sltpYLtw260FQEupbUSQJMA6EBUTA9ImN8rZd7s646GxdRcvhkKCkIS4tTbiTCjMkISFdY5ZiJmKsp3aZAxF6+AAmfHLqI5z0uldetdr32/wD2y7+9pzJdhkh3ft8lOe2I4L11T1vcvW13attkMnCpKkNpSW3BjSQDCsyYlQ7SHuz9irRtcLLC/FhYJt5VLiMQUk4CTmoYQRiIg886sPrbYy9mvcyQPwy6zImQPZdRB7jQjdxgkgP3pI1AvLqROk+y5Uzy7DJDu/b5Kbvbs66dc2khu0UlK2mg2plLY6fABJeWTiJSOqlCe2QcjWh7CSRbMhSVJUGkApVqCEgEGo5W7bI1evh/9y6+9p5s/YiGV40rulGIhy4fdTn+StZE9sVHJvShlgtm/b5JOiiioZERoKqXhG9pT2hwD09EpX1Uqq2o0FQu+Fp0lsVYSrozjIAlRRBS8EjiotKcAHMio1aN4css1J9GjAW7NYQge6B4qyJga9XPT099e/ixScSQPLxRJEpwFMd5Jp/dW6kLKCRKTEjMHkQeREEdhFM13ABKSrMfk9k/RXjts/WcrDik/Snp9Br4i5BEicMYsRz9hwRH53Wnsr1dtnCVmRChhiSCIjCQfjfG7K9E3EpKgrIa5Dhrx+mgXH5R1A8niVYfpypcjPLwqrXXXdHKLRUpKiCQsknMSnCQMucwYp9u00tNzbggEdIzJnQpWJyim7ayqYVoYPV4wDl31M7u2SnXAATiPUSRAON0KSCJ4oRjd9DJorbomKoYeG5q9E+2vQ13dJMWNoDkRbtf4Salq5bQEgACABAHIDSuq9p+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+KLICELKlcJUPJSTB60eTnHIjnUzsfB0KOiSpKMykGQYJJ48DqOw056BPmp7hXYEZCgFoooqARGgpaRGgpaAy/fTdjolBTYhs5Nq0SmTk04dEifa1mE59GcMN4qQ9agKIUmFAmQoEKBgAgg5gwBl2V9CrQFAggEEQQcwQdQaqm1dx23PayABkELBUlIE5NqBC0DOAklSEgCECuM8K9UfV4P9R5ceXiq49O6MkU0CIjL4RoZHz1ybZPLiDqdQZHz5+nOr254P3R7k/9LqHPrNt/Qa9rXwfLJ6wQBGq3CrPtbQhJPwOiuXKmfSf6lwlX/RRrOyxE4AlIyKlaJEwkFUDUmAAJJOQBJitX3K3d6BIcWCFQQhKoCkhUY1rHvi4SIk4UpSnXGVP9j7sNW5So9dac0kgBCCQQS2gZAwSMZlZBgqNTld4YeXXqfI4zjnj+GKqPb7hRRRXQ+eFN7uzS5hxYuqZBBIOYg6U4ooCP9SUec78c9vDSM9KQbHQMwpwHP3RyxDP7e01I0UB4WtqGwQCoyZ6xJP8A6r3opnfX/RwEpLipAKUKbCkggkKIUoZSAPh9NARm921nLdCeiAxqPlGICUxOupJIEcp7Kb7B3pSpkqu1IaWOkOZASpDacalJz0SgifRPGvTaF8LhGFds8RIiFsAznkD0vlHMRymoq82cwuJZugEJVgKH2QkJcB6TLpIJKVYesCAECCNTmtbs6Z1ky5V69Syq2/bgkdJJBg4UqVniKYyBzkHLsNdI27blWEOoxYw2BMErOOAJ1zbWMuLahqDVTOwmMC0pt3kkqWrEpVosoCSp1KTjxANlSiAkhUQnSJHb9k2YKk3ygheNCent0JbWF404QlYBAUFGFzkqCDCQnRzL1RTCx2oHDBQpsxMLU2dTEDCsyf5U/oAooooBEaClpEaCloDlYyMZdtVN+4dQogrXIPnGPg7Kt1Qm27AqONOuhH2VYsDBraLyfdEj8qD8+tOk7wK4oHefsrjZ6ErBScjoedRjzZSopOoMVpa7kJtjb4JhaYHMGe/Kpdp4KEggiqVXr0mFtalOBCBGKSQMyAMvSaOJVqXSiqDa70W7fk3luQPc4xHz6VY9kbz29wcLbralDUJUDrWLXc28OaVtMm6KSaWhgKKhLne2ybWpC7q3StJIUlS0ggjUGTXHrysP7Za/Ko+2paN8uf7X7E9TV/ZzLisS2mlKiJUhKjGXEjsHdTJveezUkKF1bYSopCulRBUACQDOoBBjtFeydu2x0uLc/wDcR9tLRMkux2jYtuNLe3GYOTaBmkEJOmoBMcpoXsa3OrDB9LaDy7Owd1DG2GHFYEPMrV5qVpUfhANNHN7LFJIN5aAjUF1ucvhpaChJ6JDwbIYGjLI9CExkFATlyUr4x50nqLb/ANnt9Z9rRrn2dp76Y+vCw/tlp8qj7aQ75WH9stflUfbS0a5U/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+zVfp0fQqoLZuxRfWaAohLqBDbh5DRDn5HI6pJkcQfNONydH1eGx1DBSns20WDdPfIuAAqMjVKjPcfoq/wBnfocGRz5ca+clodtXSlQKHEGCk/v5g6yNciOdaDuzvAHwATCx25j+udbhNS0e55+K4Xl+KPlL/tXdxi4kuICp1n+vnrGNx9lJffCVaTHbkK13Zu0lAwskgxHE99Zn4OlhFxKpyWrTPgKkksyJhSawZ69jT3t0LdSMBQCPygFfMaxDblmhu9eaSkBCXlJA4ABREVvvq03+V3fzrCd4zO0bg/8AML+sazidDrwMn4/Q03c7dBtKG3phRAOQA+iozwrbEbatg6kdYvJE8gUrkegwO4VaN2trtptmwcWSeVQPhXvUu2Iwzk8jUR7ldbn5WcOGb50fUpu4e7yb0qSoxBOcTwT9tXf/APmTXn/MKr3gkewKWSFEScwJzwprUTtVA4L7qkEspripSWNLUyveXc3xFxl5skp6VAOWknX+udansFZLDZOuEVV9lb2N3TjqHAFth1YbIGqEBEHXOSSZ5EVZG9rtJAACgB2fzqpLdHLFlN1GW6JSio31ab/K7v50Vo4kEbdfmL+KfspPFl+Yv4p+yrejQUtAU/xZfmL+Kfso8WX5i/in7KuFFAVrZTKkupJSsDP3J5HsqwIdSTlr6Ir1rwuGcXp/rWgOVkE6fuM+nn2HWozbjspSM5CjwjhXqh1eNSV6aAjiDwM609ubVK0xH9fbQGeb/f7tV+nR/wCVMNw1yxHI1JeEVgo2etJ4Pt90KiofcD2k+mspeOj0y/x16v8Aolt5NhIvEZkJcSIQ5y/JXxKPnGo4g5k627aulKgUOIOY/rVJGYPHWtgqK27sJF2jCohK0+1ueb+Srmg/NqOILEwuq3OnC8Vk8E/L+fweO6O8KbjClWSwRIqu7mGH1CD5av3VAFL1k/mCh1tQMHMHiPSk8xrVn8Gq8V0DzWT3iucZW0d8bAWHhzcdnVe5ew2eR7jWU7wD/aD/AOnX9Jr6Jr563i/3lcfrC/rGridDjwX+/wDyzQ9hNnoEZHTkajd/0HxFUg+2t/8AlV+3W/FWvzRVd8L/AOIf91H/AJVuWzOHDv8A9Y+qMn2LszxjqhBUqToYygdhqZO5aveVfArP6tSXgj/GD8P1RWyViEU0ejieIxI4skpMxfc21U24pBBJStYOXYj91XbAeR7jVitNjttuqdSOsrWpGtpUjyYmJnk5PqUzAeR7jRVzoq0YsRGgpaRGgrzuXClClJGIhJITzIGQ+GqQ9aKj1X6wB7EtUz5IPDSZ0ntNA2gqCehdyMDLUdbMceA+FQ9NASFFRbm1FjRhyTMekA6/1p25V0NpLIV7C6IEiRrMZc5zMxOnGgHy2ga8r646JtS8Kl4R5KMOI+jEQO8im5v3ISQyuDMj3SSCdRxGXCTpAMzXJ2io5G3djTSdTQGeb87Qu79sNNWi0NBQUpS3GMaiAYEBwgATOpnLTjEbv+MWaFBy3WU6ylTRPdjrSNsnEhQSwoCAqY/JKiPoHf2TXcpjojHOO0/N/XpkYa3Z6HxCcMmVV9fuOLS4DiQoTnzr2poi4IyDaxrwyy+2vRL6j7hQMjXkT+4V2PMeO2dgovm8Cuq4kexualJPBXNB4jhqKgNwtlPW95gebUkhWpHVOWqFaKHaKsrF+pJB6NzuqxWF8FQoMrJ86PygP3z8B0yrlKCzWd448uW8Poe+8G112yUlDC3pmcKm0BMRElagM5+asY2lsa7euHHyygFbil4emZMYiTE4/nrarm9JkG3dUBPDllx5/uPCJbhwSR4qqOeHtz4coP8AWWZRs1hY7w06S19fuQe6m8a0hDDzCm4EBeNtaT8UmPhioPwg7ccvG/F2rdSUhyVLccZSThmMCekmCc5PLTlO3zqVumGykACMsvJSSD2ySP8AprxbsG1KkpB+CtOFrcxDFUJ5lFfz9ym7luPWLuNbJWnkh1gq05FwT31tFnch1AUnQ1H2OyGsMltPdUq22EiAIFSKpUMbF5kszWp1RRRVOQUUUUAiNBS0iNBS0Aw2gw4ZUl5SEhOYCAvSSSOM9nZUcp6dLsxCj7XlCACozyAIPbNT6kgiDmDwryFqjPqIzmchni8qecxnzigI13HmBcEE5jEiISgwuTpPXSc+QygmkUpQSr8IPVMlQaJEYQYEa5Gcv3GpNdqgggpTBEHhkdR6KVdsgzKEGdZAMkRE9w7hQEWXCo4hdJCVTAKUiBJiJIOWWfGO2uTIgqvE6TokSM+3+oqSXs9oxLaDEwIEZmTl6c6U2LXvbegHkjQaDTQT89AR6Fzh/CkEJAKgAnrAEzOeQIKR8HbUJtDZ8dZD6Ck/m5nJOXDX6dOdrTYNCYbbE5HqpzHblQ5YtqSUlCIIIiAMjE+jQdw5VU6BQyMz7KIwRwyJgYtdZHz0EjEkhZCQMxBMgwcyfSO2re/sVsiAhPDgOGYnt7aibjY2GQAI5EctK2pEog88vZxn2JGeUxn/AFNO7O/LZxB0FKRKk5ZjjoeccOzlXblkBkUJy/JEZ6xlXAtkn3CYiPJGkzGnOqCR8ebCTNy5K0wMKVmCB1oJJGXpyA7Jrzc20twK6NeE4pSfKhKgCARAnnnpMcKZm3AjqpEaZDLjlXoxbjgAPQO6s0gctoJGsnieZ509src4qc2NgZzqbbtgOFRyKZF4U7pxu9QlDjqR4ugwlakicbucA6/ZVQ9Unvfn/lF/bVs8L4/D0/q6P8R2qVFeiHlRze459Unvfn/lF/bR6pPe/P8Ayi/tptFEVqgOvVJ735/5Rf20U2iilA+m0aClpEaClrxnQ4cdSnyiB6SBXn4637438YfbXbrKVeUAY0/r4B3CvE7Oa97R3DSgO1XjY1Wj4w4Zml8bR56OXlDWuFWDZMlCZ5xn3/Ce80eINxGBMZ5QIzEHvGVAdi6RIGNEnQSJPopBetmIcbz06wznSM6QWTcg4EyNDGkaRXPqc172j4o4699Aenjbfno5+UNDpSeON++I+MOIkceWdcjZ7XmI7h6KPEG/MR3DlH0ZfBQHabts6LQeGShrn9h7q58ZbJAxoJOmYrn1Oa97Rx4Djr310LFuZwJkRwHuYw90CPQKAbuFpU9dvISesMhzNN1Mte+N/GHo50/8Qa8xHDgOER9A7qQ7Oa06NEDQQI1nIenP00A3XZtxmU8dSOBg/OY+GuGNmgHLThT3xJvLqJy0y0znLlnn6c69wIoBEoArqiigMX8MH4+n9XR/iO1Sau3hg/H0/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/pVfUqxVuiMufritP7Va/Kt/xUeuK0/tVr8q3/ABV86UV15K7mcx9F+uK0/tVr8q3/ABUeuK0/tVr8q3/FXzpRTkruMxffCba+MXiHGnLZSCwgAm4t0TDjugU4CR26a8jVT9RXPOtP2q0+9plvVrafqaP8xc1CRXWMXRlvUtHqK551p+1Wn3tHqK551p+1Wn3tVeKIq0yWWn1Fc861/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/rKUtSHEl0uQtEqALKWsE4jIhIOLjGlWM1x0Q5d0irbFFba3TZbMJCMAcC0pUhKghCUkdGkyDhkkiZgZaAAPdh7CaYCSlDWMT7IEBClSVHtPuiNfpqXDQ5d+dd0cmxQVnPhp9pt/0qvqGtGrOfDR7Tb/AKVX1K1DzIj2MnooiiK9RzCiiKIoD03q1tP1NH+YuqhKm96hnafqaP8AMXNQlajsZe4UUUVSC0UUUB9Zp0paROlLXzz0BRRRQBRRRQBRRRQBRRRQBRRRQBWc+Gn2i3/Sn6hrRqzrwz+02/6U/UrcPMiPYyWiuooivUczmiuooigPXev/AOJ+po/zFzUFU7vX/wDE/U0f5i5qDitR2MvcSiliiKpAorqK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" name="AutoShape 4" descr="data:image/jpeg;base64,/9j/4AAQSkZJRgABAQAAAQABAAD/2wCEAAkGBxQREhUUEhQRFhUXFxwbGBcWGRcWFRkYFhcYGhcdFx0hHSogIBwlHhocITEiJSkrLi4uFyAzODMsNygtLisBCgoKDg0OGxAQGiwmHyQtLCwuLCwtLDQsNCw0LC8sLDAsLCwsLDQsLCwsLCwsLCwtLCwsLCwsLCwsLCw0LCwsLP/AABEIARsAsgMBIgACEQEDEQH/xAAcAAABBQEBAQAAAAAAAAAAAAAAAQQFBgcCAwj/xABTEAABAwIDBAQFDgsFCAMBAAABAgMRAAQSITEFBkFREyJhkQcUMlJxFRYjM0JTgZKTobGy0dMkNGJyc3SUwdLh8FRjs7TDJTVDZIKDwvFEhKIX/8QAGgEBAQEBAQEBAAAAAAAAAAAAAAECAwQFBv/EAC8RAAICAAQEBQMEAwEAAAAAAAABAhEDEiExBBNBUSIycZHhgdHwBVKhwTRCciP/2gAMAwEAAhEDEQA/AM8pKWkr6B5wooooCxWB/wBnn9c/0BTSad2H+7z+uf6AppXM2tgmiaKKoCtF2x+MPfpXPrqrOq0XbP4w9+lc+uquctzSGk0TSUVCizVt8Hnlvfmp+lVVGrd4PPLe/NT9KqzLYpd6KKK4lCiiigCiiigCiiigCiiigPkukomia+gecKKJomgLFYf7vP65/oCmlOrA/wCzz+uf6CaaTWDa2FopJomgFrRds/jD36Vz66qzma0bbP4w9+lc+uqsS3NIZ0UUVkoVbvB55b35qfpVVRq3eDzy3vzU/Sqsy2KXeiiiuJQooooAooooAooooAooooD50O3nv7j9mtfuqT1ee/uP2a1+6qNNFeykciS9Xnv7j9mtfuqPV57+4/ZrX7qo2ilIF52BtFa7RRWGCRcR7RbgR0QOgbie2Jpx42fMt/kGPu6jN2fxNf6z/pCndc2tTaHHjZ8y3+QY+7o8bPmW/wAgx93TeilAceNnzLf5Bj7utTXs5kkktNEkySUJJJOs5VktbJXOZUNPUxn3ln4ifso9TGfeWfiJ+yndFc7KNPUxn3ln4ifsr1YtUInAhCZ1wpAn0xXtRQBRRRQBRRRQBRVd2wi4F3bll5eEr9kZwo6IMhBxKUYxYyvCBn7oZZKNRG6+3n33mgtRh9q5WRA9jLNz0beHLKEHCZ1IBOcznMdVhNxzJ/mv2LzRVEtd61I2W08882Lh1DpQpzCkFSCvQZAnyQEjUkcJItW7t10tqw4VYyppBKsjKsIxH0zNVOyTwpR1feiRoooqnM+YTRQaK9pyCiiigLduz+Jr/Wf9IU7ppuz+Jr/Wf9IU7rk9zaCiiigFrZKxutkrniFQU0u9qMtKSh15lC1+Qla0pUrMDqgmTmQMudO6q2/m77e0ENMOZSpZSoapUGlwY4jmOI+AjCq9QywP37SFpQtxtK1+QhSkhSvzQTJ+CnNZrulvC8Xm7K+SoXVqpZKsyHGgy4AsHic05+6CgdcQHdjv68q3s7xSUdFd3hY6IDNtBUtLagqc1gok8DMACtODJmNHoqibA2ztC7efShdoG7a9U0vE2vGtlJg4SFEBYA5QSrgEwqJVvtei3VcTbEN35tijo1DGiQJxY+qc+AP7qZGW0ajRVETvLdod2mwTarXatoW0tQLDcuIxEOysgJHPENDJzy82977kvXLLKUvlNl4wzKVJUpycOHhjQSQUlIEgZEzNTIxZarnd23cfD60FTqSkhRW5AwGUdXFhgHOI1JPGhVlbW2J1WBoEKBWpeBKQ4srXhJMIxKOIxEn0VGblbyC+6Qh0KwJQFNqbLT7Thx4w4NCkwMJHmqBkiq7vPt166TtdlJbQxaMBJBSVLcU4hZUZxAJAwkDI8+yihrRp4jrcu+zdmW4tg0yAbdaDhAWpaShwEnCrETBmZB45U+tmEtoShAhKUhKRmYCRAGeegrOti7yOoRY2TAhXqY2/iwFwlWAIbQEgiEyCVHlABGtX3Y1y46w0t5stOqQCtvXAuOsJ5TUcaJmb3HtFFFQGAetN3320+UP8NHrSd99tPlD/AA1N0lem2ZpEL60nffbT5Q/w0etJ3320+UP8NTVFLYpEhuzuu8bZaEqZUemxdVcgDowNY1qQ9Z9zyb+N/Kpnwe+1O/nj6oq2VycnZaM69Z9zyb+N/Kj1n3PJv438q0WipnZaM69Z9zyb+N/KtFoqveEFsHZt2SASlhxSTxSpKCUqHIjnUvM6JsWGmV3s/pHG3OkcSWySEpw4SSCDilJJkEjX586oWxd4fU/ZmzlpYDvjLqWlHHgXjcKiFeScRhJGZHDONHW197XnbbarPRJZftG81IdK04XUKIUhXRpOMAExAzjMcLkdkzIuD+x2l3DdyUw62lSUqGUoXqlXMTmORnmZjrbc22bLYAX0bLqnmmSR0TbqpOJIjFkVKIBJAKshkIq26d6mzbsEoQVXG0GmoR0h6EIZYBU6rqdVagZIAOJXuspp/d+ETAwXRb4lt3ZtXm+kgpWCes2rBC0mMpw/BVyy2QtFj2Ju63aKeU0p0l9ZccxFJBcUZKh1cvQMuyo07h23QqZxP4FP9OesmS7504fQY0yprtXfG4tUoU/Y4cd4LdI6dJKkrTKHEwiM4UMJIzAzzy8Ljfx5HjyTaNlyywqcHTno1NrTiBSropxx7nDGuegMSluNCVv9yLd9VypxTxN0lCXesBPRFJbKYTkU4R2HjNDW5LCXOl6S5KyylkqLkkoQpKknTJQKRpAymJk1xcb2qwoW2wrAu08Z6R0ltkTGForCVAOGf/dednvul8WSWWyXbxK1BK1YUtpaBxlZAM5ggADPsp4i6E3s/Y6GXXXpWt10IC1rwyUtg4BCUgQMR4TnrkIjdo7n27rj6yp1vxpAQ+lCwlLuEEJJyJxAT5JEiZBk1X7zbHTXeyV3Fm6064p/ClTyklpSQErxICIWkiCkynI6c0f3pYdU3tBxlSrdFybdpZc8gmQq4DeGMzlJUVBOYiSkssiWiwubl2/4OUKfbXbI6NpxtcL6MCAhUghSYMZie+rBbshCQlMwBxJUT2knMntNUjaO/rrZvgm0bV4kpGMl8pCkOTBT7ETiyHV01zyANz2fdB5pt1IIDiErAOsLSFCe+pJPqVUOKKKKyUxukpaSvQZCiuH3ggSo5fCSSdAAMyTyFRr18tWnUHIYVL+FRlI9ACvzhWZTjHc7YOBiYzywVmneD32p388fVFWysItNqONSEleZky7cDhyS6lPzVI2W9bzeinRnql5xZ7ni6mPQB6RXlePBs9z/AEniErpe5s1FUvYe/KVj2cpwgSXACjAJ1dblWFAES4lSkjMq6MVcwZraaeqPBPDlCWWSpi1Gby7MVdWr1uhaUdKhSCpSSuAsEEgBQzz51J0VU6MFFuNxXV2lnbG4a/BH0uhfRK6/R4sKSOly8oyZOg0r1udyXFL2krxhsePoSmOiUeiCElI/4nWyJ5Z91XWqTtnbtw3ta3s0uIDLzSlqJQCtJSl49VUxHsY1B1PwdFKT/PqZaQ4b3NKRs9QdSXrBOBKsJCHGy2G1BScRIJAkGTBnIzUfeeDsrt1NpfSlxy8N06tTZUCslUIQnGISJ4knI88nG0ttXDbSHE3VqG3nWSy662oJU0sErQcM+yHIg5AgxkcxN3m9lo0p1DjyUqZjpEwvEkHMEgJmIIMjKCDpS5DQbb37uLvkW6Q6hssvoeJKCsKU2CAB1xAOI8+FRt1uQ4tzaS+nQPH0JRHRE9HgTgB9s62U8s6sju3rdIQekCg4guIwBThU2ACVgJBOHMdaIzHOvJ3ee0ShpZfbwPe1LklCzyCoiewngeVROS2LSK76x3sdsrxpBSzaeLYVNKUkHCUl1odJCHCkgSZyBGYMV42m4DrLdkpq5bFzZ4wlZaUWltuEkpWnpJ4kSFDyjloRarTeS1cbddS8jAySHVKlHRlOuMKAI+GoneTehAtXzbXDLTzXRgl9DgS30hBT0qcOJIUmQlRESRrVzS2JSO9qbsuv3Vlcrfbm1KyUhowvpcIIHsnVACRE4jM+io8eD8dCLXpR4qLrp8OH2TDr0MzGHF7qJjKJ61WO42+wzAdeQFdGHFQFQlBy6RUA4G590qBkc8jXltHeyzt1LQ8+hCkJC1BQVOAkAEZdYZ8J48jUTkWkQN1uM4s7RPjDY8ewf8JR6Po5j/idaQezPuq2bGsyww00pQUW20oKgMIOBITMSYmNJNNLjea1bBKnk4UpQpSgFKQhLubZcUAQgKGYxEZGpZKgRIzB41G29wkhaKKKyUxuuVKABJIAGZJ0AGs1pad1bX3r/wDbn8VQW+OxbVhlMNHrLz6yzKW0LeWkyrRSWij/AK668xBRbdIzd54rOI5SMh5qTw/OIzV8XgZZO3gSSIVI4COOEDjzUB8B5V7LBPuj26ZnnpXku2mZMyADKU5gGROXA5182U88rZ+vwuHeBhKGGvr3Zwb8SRhXIAJHVJzCT535QzOWueVL46CRAJzEnKACEwdc/LSMu2l8UHZ8VPZ2fkj4o5UC0GWmWnVRlEDLLsHcOVTwm6xvyj0sL7FC2ypJTBB0UkxI9BrSvB7t3Rg5IJhCR5La4KsCOTa0pUpKdEFC0iEltIzNFvGhjTQJGggcOWVSew3FpcASesrJM++AhbJMcnUo+CRxrWHKpabHm43hnjYLcl4lrf8AX51N4oqNetm7xptWJ5KVALSWnXGSQpMiShQJEHQ5U19azXvt/wDtl397Xr1PzCUer/j5Jys83l2St/bNs6u2W7aoZUh1RQFtypL8DCc1CVJ0BGfYYs/rWa99v/2y7+9rlW7LIIBevgTkPwy6zME5ey8gT8FVSa6FcYPq/b5ILfvYS/EbS2tW3HAy8zATmQ2ykiSSeUdpqO2nsl9V1tlaWHSm4tQ2ycPlrDKUQOI63EwMp0q3J3ZZMw9fZZH8MusjAOfsvIjvpFbtsCZevRhzP4ZdZCJz9lyyrSnJdCZMPu/b5KjZWd0j1Pb8UWAizLa3UpQX0uYSktYlGEIkA4hriyIzqL2XsK6TZbJbVbPBdvelx0YR1W+nK8WuYhWgzyOXPQxuyzMdNfSP+cuvva69a7Xvt/8Atl197TmS7DJDu/b5KBtfdm7fb2sltpYLtw260FQEupbUSQJMA6EBUTA9ImN8rZd7s646GxdRcvhkKCkIS4tTbiTCjMkISFdY5ZiJmKsp3aZAxF6+AAmfHLqI5z0uldetdr32/wD2y7+9pzJdhkh3ft8lOe2I4L11T1vcvW13attkMnCpKkNpSW3BjSQDCsyYlQ7SHuz9irRtcLLC/FhYJt5VLiMQUk4CTmoYQRiIg886sPrbYy9mvcyQPwy6zImQPZdRB7jQjdxgkgP3pI1AvLqROk+y5Uzy7DJDu/b5Kbvbs66dc2khu0UlK2mg2plLY6fABJeWTiJSOqlCe2QcjWh7CSRbMhSVJUGkApVqCEgEGo5W7bI1evh/9y6+9p5s/YiGV40rulGIhy4fdTn+StZE9sVHJvShlgtm/b5JOiiioZERoKqXhG9pT2hwD09EpX1Uqq2o0FQu+Fp0lsVYSrozjIAlRRBS8EjiotKcAHMio1aN4css1J9GjAW7NYQge6B4qyJga9XPT099e/ixScSQPLxRJEpwFMd5Jp/dW6kLKCRKTEjMHkQeREEdhFM13ABKSrMfk9k/RXjts/WcrDik/Snp9Br4i5BEicMYsRz9hwRH53Wnsr1dtnCVmRChhiSCIjCQfjfG7K9E3EpKgrIa5Dhrx+mgXH5R1A8niVYfpypcjPLwqrXXXdHKLRUpKiCQsknMSnCQMucwYp9u00tNzbggEdIzJnQpWJyim7ayqYVoYPV4wDl31M7u2SnXAATiPUSRAON0KSCJ4oRjd9DJorbomKoYeG5q9E+2vQ13dJMWNoDkRbtf4Salq5bQEgACABAHIDSuq9p+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+KLICELKlcJUPJSTB60eTnHIjnUzsfB0KOiSpKMykGQYJJ48DqOw056BPmp7hXYEZCgFoooqARGgpaRGgpaAy/fTdjolBTYhs5Nq0SmTk04dEifa1mE59GcMN4qQ9agKIUmFAmQoEKBgAgg5gwBl2V9CrQFAggEEQQcwQdQaqm1dx23PayABkELBUlIE5NqBC0DOAklSEgCECuM8K9UfV4P9R5ceXiq49O6MkU0CIjL4RoZHz1ybZPLiDqdQZHz5+nOr254P3R7k/9LqHPrNt/Qa9rXwfLJ6wQBGq3CrPtbQhJPwOiuXKmfSf6lwlX/RRrOyxE4AlIyKlaJEwkFUDUmAAJJOQBJitX3K3d6BIcWCFQQhKoCkhUY1rHvi4SIk4UpSnXGVP9j7sNW5So9dac0kgBCCQQS2gZAwSMZlZBgqNTld4YeXXqfI4zjnj+GKqPb7hRRRXQ+eFN7uzS5hxYuqZBBIOYg6U4ooCP9SUec78c9vDSM9KQbHQMwpwHP3RyxDP7e01I0UB4WtqGwQCoyZ6xJP8A6r3opnfX/RwEpLipAKUKbCkggkKIUoZSAPh9NARm921nLdCeiAxqPlGICUxOupJIEcp7Kb7B3pSpkqu1IaWOkOZASpDacalJz0SgifRPGvTaF8LhGFds8RIiFsAznkD0vlHMRymoq82cwuJZugEJVgKH2QkJcB6TLpIJKVYesCAECCNTmtbs6Z1ky5V69Syq2/bgkdJJBg4UqVniKYyBzkHLsNdI27blWEOoxYw2BMErOOAJ1zbWMuLahqDVTOwmMC0pt3kkqWrEpVosoCSp1KTjxANlSiAkhUQnSJHb9k2YKk3ygheNCent0JbWF404QlYBAUFGFzkqCDCQnRzL1RTCx2oHDBQpsxMLU2dTEDCsyf5U/oAooooBEaClpEaCloDlYyMZdtVN+4dQogrXIPnGPg7Kt1Qm27AqONOuhH2VYsDBraLyfdEj8qD8+tOk7wK4oHefsrjZ6ErBScjoedRjzZSopOoMVpa7kJtjb4JhaYHMGe/Kpdp4KEggiqVXr0mFtalOBCBGKSQMyAMvSaOJVqXSiqDa70W7fk3luQPc4xHz6VY9kbz29wcLbralDUJUDrWLXc28OaVtMm6KSaWhgKKhLne2ybWpC7q3StJIUlS0ggjUGTXHrysP7Za/Ko+2paN8uf7X7E9TV/ZzLisS2mlKiJUhKjGXEjsHdTJveezUkKF1bYSopCulRBUACQDOoBBjtFeydu2x0uLc/wDcR9tLRMkux2jYtuNLe3GYOTaBmkEJOmoBMcpoXsa3OrDB9LaDy7Owd1DG2GHFYEPMrV5qVpUfhANNHN7LFJIN5aAjUF1ucvhpaChJ6JDwbIYGjLI9CExkFATlyUr4x50nqLb/ANnt9Z9rRrn2dp76Y+vCw/tlp8qj7aQ75WH9stflUfbS0a5U/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+zVfp0fQqoLZuxRfWaAohLqBDbh5DRDn5HI6pJkcQfNONydH1eGx1DBSns20WDdPfIuAAqMjVKjPcfoq/wBnfocGRz5ca+clodtXSlQKHEGCk/v5g6yNciOdaDuzvAHwATCx25j+udbhNS0e55+K4Xl+KPlL/tXdxi4kuICp1n+vnrGNx9lJffCVaTHbkK13Zu0lAwskgxHE99Zn4OlhFxKpyWrTPgKkksyJhSawZ69jT3t0LdSMBQCPygFfMaxDblmhu9eaSkBCXlJA4ABREVvvq03+V3fzrCd4zO0bg/8AML+sazidDrwMn4/Q03c7dBtKG3phRAOQA+iozwrbEbatg6kdYvJE8gUrkegwO4VaN2trtptmwcWSeVQPhXvUu2Iwzk8jUR7ldbn5WcOGb50fUpu4e7yb0qSoxBOcTwT9tXf/APmTXn/MKr3gkewKWSFEScwJzwprUTtVA4L7qkEspripSWNLUyveXc3xFxl5skp6VAOWknX+udansFZLDZOuEVV9lb2N3TjqHAFth1YbIGqEBEHXOSSZ5EVZG9rtJAACgB2fzqpLdHLFlN1GW6JSio31ab/K7v50Vo4kEbdfmL+KfspPFl+Yv4p+yrejQUtAU/xZfmL+Kfso8WX5i/in7KuFFAVrZTKkupJSsDP3J5HsqwIdSTlr6Ir1rwuGcXp/rWgOVkE6fuM+nn2HWozbjspSM5CjwjhXqh1eNSV6aAjiDwM609ubVK0xH9fbQGeb/f7tV+nR/wCVMNw1yxHI1JeEVgo2etJ4Pt90KiofcD2k+mspeOj0y/x16v8Aolt5NhIvEZkJcSIQ5y/JXxKPnGo4g5k627aulKgUOIOY/rVJGYPHWtgqK27sJF2jCohK0+1ueb+Srmg/NqOILEwuq3OnC8Vk8E/L+fweO6O8KbjClWSwRIqu7mGH1CD5av3VAFL1k/mCh1tQMHMHiPSk8xrVn8Gq8V0DzWT3iucZW0d8bAWHhzcdnVe5ew2eR7jWU7wD/aD/AOnX9Jr6Jr563i/3lcfrC/rGridDjwX+/wDyzQ9hNnoEZHTkajd/0HxFUg+2t/8AlV+3W/FWvzRVd8L/AOIf91H/AJVuWzOHDv8A9Y+qMn2LszxjqhBUqToYygdhqZO5aveVfArP6tSXgj/GD8P1RWyViEU0ejieIxI4skpMxfc21U24pBBJStYOXYj91XbAeR7jVitNjttuqdSOsrWpGtpUjyYmJnk5PqUzAeR7jRVzoq0YsRGgpaRGgrzuXClClJGIhJITzIGQ+GqQ9aKj1X6wB7EtUz5IPDSZ0ntNA2gqCehdyMDLUdbMceA+FQ9NASFFRbm1FjRhyTMekA6/1p25V0NpLIV7C6IEiRrMZc5zMxOnGgHy2ga8r646JtS8Kl4R5KMOI+jEQO8im5v3ISQyuDMj3SSCdRxGXCTpAMzXJ2io5G3djTSdTQGeb87Qu79sNNWi0NBQUpS3GMaiAYEBwgATOpnLTjEbv+MWaFBy3WU6ylTRPdjrSNsnEhQSwoCAqY/JKiPoHf2TXcpjojHOO0/N/XpkYa3Z6HxCcMmVV9fuOLS4DiQoTnzr2poi4IyDaxrwyy+2vRL6j7hQMjXkT+4V2PMeO2dgovm8Cuq4kexualJPBXNB4jhqKgNwtlPW95gebUkhWpHVOWqFaKHaKsrF+pJB6NzuqxWF8FQoMrJ86PygP3z8B0yrlKCzWd448uW8Poe+8G112yUlDC3pmcKm0BMRElagM5+asY2lsa7euHHyygFbil4emZMYiTE4/nrarm9JkG3dUBPDllx5/uPCJbhwSR4qqOeHtz4coP8AWWZRs1hY7w06S19fuQe6m8a0hDDzCm4EBeNtaT8UmPhioPwg7ccvG/F2rdSUhyVLccZSThmMCekmCc5PLTlO3zqVumGykACMsvJSSD2ySP8AprxbsG1KkpB+CtOFrcxDFUJ5lFfz9ym7luPWLuNbJWnkh1gq05FwT31tFnch1AUnQ1H2OyGsMltPdUq22EiAIFSKpUMbF5kszWp1RRRVOQUUUUAiNBS0iNBS0Aw2gw4ZUl5SEhOYCAvSSSOM9nZUcp6dLsxCj7XlCACozyAIPbNT6kgiDmDwryFqjPqIzmchni8qecxnzigI13HmBcEE5jEiISgwuTpPXSc+QygmkUpQSr8IPVMlQaJEYQYEa5Gcv3GpNdqgggpTBEHhkdR6KVdsgzKEGdZAMkRE9w7hQEWXCo4hdJCVTAKUiBJiJIOWWfGO2uTIgqvE6TokSM+3+oqSXs9oxLaDEwIEZmTl6c6U2LXvbegHkjQaDTQT89AR6Fzh/CkEJAKgAnrAEzOeQIKR8HbUJtDZ8dZD6Ck/m5nJOXDX6dOdrTYNCYbbE5HqpzHblQ5YtqSUlCIIIiAMjE+jQdw5VU6BQyMz7KIwRwyJgYtdZHz0EjEkhZCQMxBMgwcyfSO2re/sVsiAhPDgOGYnt7aibjY2GQAI5EctK2pEog88vZxn2JGeUxn/AFNO7O/LZxB0FKRKk5ZjjoeccOzlXblkBkUJy/JEZ6xlXAtkn3CYiPJGkzGnOqCR8ebCTNy5K0wMKVmCB1oJJGXpyA7Jrzc20twK6NeE4pSfKhKgCARAnnnpMcKZm3AjqpEaZDLjlXoxbjgAPQO6s0gctoJGsnieZ509src4qc2NgZzqbbtgOFRyKZF4U7pxu9QlDjqR4ugwlakicbucA6/ZVQ9Unvfn/lF/bVs8L4/D0/q6P8R2qVFeiHlRze459Unvfn/lF/bR6pPe/P8Ayi/tptFEVqgOvVJ735/5Rf20U2iilA+m0aClpEaClrxnQ4cdSnyiB6SBXn4637438YfbXbrKVeUAY0/r4B3CvE7Oa97R3DSgO1XjY1Wj4w4Zml8bR56OXlDWuFWDZMlCZ5xn3/Ce80eINxGBMZ5QIzEHvGVAdi6RIGNEnQSJPopBetmIcbz06wznSM6QWTcg4EyNDGkaRXPqc172j4o4699Aenjbfno5+UNDpSeON++I+MOIkceWdcjZ7XmI7h6KPEG/MR3DlH0ZfBQHabts6LQeGShrn9h7q58ZbJAxoJOmYrn1Oa97Rx4Djr310LFuZwJkRwHuYw90CPQKAbuFpU9dvISesMhzNN1Mte+N/GHo50/8Qa8xHDgOER9A7qQ7Oa06NEDQQI1nIenP00A3XZtxmU8dSOBg/OY+GuGNmgHLThT3xJvLqJy0y0znLlnn6c69wIoBEoArqiigMX8MH4+n9XR/iO1Sau3hg/H0/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/pVfUqxVuiMufritP7Va/Kt/xUeuK0/tVr8q3/ABV86UV15K7mcx9F+uK0/tVr8q3/ABUeuK0/tVr8q3/FXzpRTkruMxffCba+MXiHGnLZSCwgAm4t0TDjugU4CR26a8jVT9RXPOtP2q0+9plvVrafqaP8xc1CRXWMXRlvUtHqK551p+1Wn3tHqK551p+1Wn3tVeKIq0yWWn1Fc861/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/rKUtSHEl0uQtEqALKWsE4jIhIOLjGlWM1x0Q5d0irbFFba3TZbMJCMAcC0pUhKghCUkdGkyDhkkiZgZaAAPdh7CaYCSlDWMT7IEBClSVHtPuiNfpqXDQ5d+dd0cmxQVnPhp9pt/0qvqGtGrOfDR7Tb/AKVX1K1DzIj2MnooiiK9RzCiiKIoD03q1tP1NH+YuqhKm96hnafqaP8AMXNQlajsZe4UUUVSC0UUUB9Zp0paROlLXzz0BRRRQBRRRQBRRRQBRRRQBRRRQBWc+Gn2i3/Sn6hrRqzrwz+02/6U/UrcPMiPYyWiuooivUczmiuooigPXev/AOJ+po/zFzUFU7vX/wDE/U0f5i5qDitR2MvcSiliiKpAorqKK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6" descr="data:image/jpeg;base64,/9j/4AAQSkZJRgABAQAAAQABAAD/2wCEAAkGBxQREhUUEhQRFhUXFxwbGBcWGRcWFRkYFhcYGhcdFx0hHSogIBwlHhocITEiJSkrLi4uFyAzODMsNygtLisBCgoKDg0OGxAQGiwmHyQtLCwuLCwtLDQsNCw0LC8sLDAsLCwsLDQsLCwsLCwsLCwtLCwsLCwsLCwsLCw0LCwsLP/AABEIARsAsgMBIgACEQEDEQH/xAAcAAABBQEBAQAAAAAAAAAAAAAAAQQFBgcCAwj/xABTEAABAwIDBAQFDgsFCAMBAAABAgMRAAQSITEFBkFREyJhkQcUMlJxFRYjM0JTgZKTobGy0dMkNGJyc3SUwdLh8FRjs7TDJTVDZIKDwvFEhKIX/8QAGgEBAQEBAQEBAAAAAAAAAAAAAAECAwQFBv/EAC8RAAICAAQEBQMEAwEAAAAAAAABAhEDEiExBBNBUSIycZHhgdHwBVKhwTRCciP/2gAMAwEAAhEDEQA/AM8pKWkr6B5wooooCxWB/wBnn9c/0BTSad2H+7z+uf6AppXM2tgmiaKKoCtF2x+MPfpXPrqrOq0XbP4w9+lc+uquctzSGk0TSUVCizVt8Hnlvfmp+lVVGrd4PPLe/NT9KqzLYpd6KKK4lCiiigCiiigCiiigCiiigPkukomia+gecKKJomgLFYf7vP65/oCmlOrA/wCzz+uf6CaaTWDa2FopJomgFrRds/jD36Vz66qzma0bbP4w9+lc+uqsS3NIZ0UUVkoVbvB55b35qfpVVRq3eDzy3vzU/Sqsy2KXeiiiuJQooooAooooAooooAooooD50O3nv7j9mtfuqT1ee/uP2a1+6qNNFeykciS9Xnv7j9mtfuqPV57+4/ZrX7qo2ilIF52BtFa7RRWGCRcR7RbgR0QOgbie2Jpx42fMt/kGPu6jN2fxNf6z/pCndc2tTaHHjZ8y3+QY+7o8bPmW/wAgx93TeilAceNnzLf5Bj7utTXs5kkktNEkySUJJJOs5VktbJXOZUNPUxn3ln4ifso9TGfeWfiJ+yndFc7KNPUxn3ln4ifsr1YtUInAhCZ1wpAn0xXtRQBRRRQBRRRQBRVd2wi4F3bll5eEr9kZwo6IMhBxKUYxYyvCBn7oZZKNRG6+3n33mgtRh9q5WRA9jLNz0beHLKEHCZ1IBOcznMdVhNxzJ/mv2LzRVEtd61I2W08882Lh1DpQpzCkFSCvQZAnyQEjUkcJItW7t10tqw4VYyppBKsjKsIxH0zNVOyTwpR1feiRoooqnM+YTRQaK9pyCiiigLduz+Jr/Wf9IU7ppuz+Jr/Wf9IU7rk9zaCiiigFrZKxutkrniFQU0u9qMtKSh15lC1+Qla0pUrMDqgmTmQMudO6q2/m77e0ENMOZSpZSoapUGlwY4jmOI+AjCq9QywP37SFpQtxtK1+QhSkhSvzQTJ+CnNZrulvC8Xm7K+SoXVqpZKsyHGgy4AsHic05+6CgdcQHdjv68q3s7xSUdFd3hY6IDNtBUtLagqc1gok8DMACtODJmNHoqibA2ztC7efShdoG7a9U0vE2vGtlJg4SFEBYA5QSrgEwqJVvtei3VcTbEN35tijo1DGiQJxY+qc+AP7qZGW0ajRVETvLdod2mwTarXatoW0tQLDcuIxEOysgJHPENDJzy82977kvXLLKUvlNl4wzKVJUpycOHhjQSQUlIEgZEzNTIxZarnd23cfD60FTqSkhRW5AwGUdXFhgHOI1JPGhVlbW2J1WBoEKBWpeBKQ4srXhJMIxKOIxEn0VGblbyC+6Qh0KwJQFNqbLT7Thx4w4NCkwMJHmqBkiq7vPt166TtdlJbQxaMBJBSVLcU4hZUZxAJAwkDI8+yihrRp4jrcu+zdmW4tg0yAbdaDhAWpaShwEnCrETBmZB45U+tmEtoShAhKUhKRmYCRAGeegrOti7yOoRY2TAhXqY2/iwFwlWAIbQEgiEyCVHlABGtX3Y1y46w0t5stOqQCtvXAuOsJ5TUcaJmb3HtFFFQGAetN3320+UP8NHrSd99tPlD/AA1N0lem2ZpEL60nffbT5Q/w0etJ3320+UP8NTVFLYpEhuzuu8bZaEqZUemxdVcgDowNY1qQ9Z9zyb+N/Kpnwe+1O/nj6oq2VycnZaM69Z9zyb+N/Kj1n3PJv438q0WipnZaM69Z9zyb+N/KtFoqveEFsHZt2SASlhxSTxSpKCUqHIjnUvM6JsWGmV3s/pHG3OkcSWySEpw4SSCDilJJkEjX586oWxd4fU/ZmzlpYDvjLqWlHHgXjcKiFeScRhJGZHDONHW197XnbbarPRJZftG81IdK04XUKIUhXRpOMAExAzjMcLkdkzIuD+x2l3DdyUw62lSUqGUoXqlXMTmORnmZjrbc22bLYAX0bLqnmmSR0TbqpOJIjFkVKIBJAKshkIq26d6mzbsEoQVXG0GmoR0h6EIZYBU6rqdVagZIAOJXuspp/d+ETAwXRb4lt3ZtXm+kgpWCes2rBC0mMpw/BVyy2QtFj2Ju63aKeU0p0l9ZccxFJBcUZKh1cvQMuyo07h23QqZxP4FP9OesmS7504fQY0yprtXfG4tUoU/Y4cd4LdI6dJKkrTKHEwiM4UMJIzAzzy8Ljfx5HjyTaNlyywqcHTno1NrTiBSropxx7nDGuegMSluNCVv9yLd9VypxTxN0lCXesBPRFJbKYTkU4R2HjNDW5LCXOl6S5KyylkqLkkoQpKknTJQKRpAymJk1xcb2qwoW2wrAu08Z6R0ltkTGForCVAOGf/dednvul8WSWWyXbxK1BK1YUtpaBxlZAM5ggADPsp4i6E3s/Y6GXXXpWt10IC1rwyUtg4BCUgQMR4TnrkIjdo7n27rj6yp1vxpAQ+lCwlLuEEJJyJxAT5JEiZBk1X7zbHTXeyV3Fm6064p/ClTyklpSQErxICIWkiCkynI6c0f3pYdU3tBxlSrdFybdpZc8gmQq4DeGMzlJUVBOYiSkssiWiwubl2/4OUKfbXbI6NpxtcL6MCAhUghSYMZie+rBbshCQlMwBxJUT2knMntNUjaO/rrZvgm0bV4kpGMl8pCkOTBT7ETiyHV01zyANz2fdB5pt1IIDiErAOsLSFCe+pJPqVUOKKKKyUxukpaSvQZCiuH3ggSo5fCSSdAAMyTyFRr18tWnUHIYVL+FRlI9ACvzhWZTjHc7YOBiYzywVmneD32p388fVFWysItNqONSEleZky7cDhyS6lPzVI2W9bzeinRnql5xZ7ni6mPQB6RXlePBs9z/AEniErpe5s1FUvYe/KVj2cpwgSXACjAJ1dblWFAES4lSkjMq6MVcwZraaeqPBPDlCWWSpi1Gby7MVdWr1uhaUdKhSCpSSuAsEEgBQzz51J0VU6MFFuNxXV2lnbG4a/BH0uhfRK6/R4sKSOly8oyZOg0r1udyXFL2krxhsePoSmOiUeiCElI/4nWyJ5Z91XWqTtnbtw3ta3s0uIDLzSlqJQCtJSl49VUxHsY1B1PwdFKT/PqZaQ4b3NKRs9QdSXrBOBKsJCHGy2G1BScRIJAkGTBnIzUfeeDsrt1NpfSlxy8N06tTZUCslUIQnGISJ4knI88nG0ttXDbSHE3VqG3nWSy662oJU0sErQcM+yHIg5AgxkcxN3m9lo0p1DjyUqZjpEwvEkHMEgJmIIMjKCDpS5DQbb37uLvkW6Q6hssvoeJKCsKU2CAB1xAOI8+FRt1uQ4tzaS+nQPH0JRHRE9HgTgB9s62U8s6sju3rdIQekCg4guIwBThU2ACVgJBOHMdaIzHOvJ3ee0ShpZfbwPe1LklCzyCoiewngeVROS2LSK76x3sdsrxpBSzaeLYVNKUkHCUl1odJCHCkgSZyBGYMV42m4DrLdkpq5bFzZ4wlZaUWltuEkpWnpJ4kSFDyjloRarTeS1cbddS8jAySHVKlHRlOuMKAI+GoneTehAtXzbXDLTzXRgl9DgS30hBT0qcOJIUmQlRESRrVzS2JSO9qbsuv3Vlcrfbm1KyUhowvpcIIHsnVACRE4jM+io8eD8dCLXpR4qLrp8OH2TDr0MzGHF7qJjKJ61WO42+wzAdeQFdGHFQFQlBy6RUA4G590qBkc8jXltHeyzt1LQ8+hCkJC1BQVOAkAEZdYZ8J48jUTkWkQN1uM4s7RPjDY8ewf8JR6Po5j/idaQezPuq2bGsyww00pQUW20oKgMIOBITMSYmNJNNLjea1bBKnk4UpQpSgFKQhLubZcUAQgKGYxEZGpZKgRIzB41G29wkhaKKKyUxuuVKABJIAGZJ0AGs1pad1bX3r/wDbn8VQW+OxbVhlMNHrLz6yzKW0LeWkyrRSWij/AK668xBRbdIzd54rOI5SMh5qTw/OIzV8XgZZO3gSSIVI4COOEDjzUB8B5V7LBPuj26ZnnpXku2mZMyADKU5gGROXA5182U88rZ+vwuHeBhKGGvr3Zwb8SRhXIAJHVJzCT535QzOWueVL46CRAJzEnKACEwdc/LSMu2l8UHZ8VPZ2fkj4o5UC0GWmWnVRlEDLLsHcOVTwm6xvyj0sL7FC2ypJTBB0UkxI9BrSvB7t3Rg5IJhCR5La4KsCOTa0pUpKdEFC0iEltIzNFvGhjTQJGggcOWVSew3FpcASesrJM++AhbJMcnUo+CRxrWHKpabHm43hnjYLcl4lrf8AX51N4oqNetm7xptWJ5KVALSWnXGSQpMiShQJEHQ5U19azXvt/wDtl397Xr1PzCUer/j5Jys83l2St/bNs6u2W7aoZUh1RQFtypL8DCc1CVJ0BGfYYs/rWa99v/2y7+9rlW7LIIBevgTkPwy6zME5ey8gT8FVSa6FcYPq/b5ILfvYS/EbS2tW3HAy8zATmQ2ykiSSeUdpqO2nsl9V1tlaWHSm4tQ2ycPlrDKUQOI63EwMp0q3J3ZZMw9fZZH8MusjAOfsvIjvpFbtsCZevRhzP4ZdZCJz9lyyrSnJdCZMPu/b5KjZWd0j1Pb8UWAizLa3UpQX0uYSktYlGEIkA4hriyIzqL2XsK6TZbJbVbPBdvelx0YR1W+nK8WuYhWgzyOXPQxuyzMdNfSP+cuvva69a7Xvt/8Atl197TmS7DJDu/b5KBtfdm7fb2sltpYLtw260FQEupbUSQJMA6EBUTA9ImN8rZd7s646GxdRcvhkKCkIS4tTbiTCjMkISFdY5ZiJmKsp3aZAxF6+AAmfHLqI5z0uldetdr32/wD2y7+9pzJdhkh3ft8lOe2I4L11T1vcvW13attkMnCpKkNpSW3BjSQDCsyYlQ7SHuz9irRtcLLC/FhYJt5VLiMQUk4CTmoYQRiIg886sPrbYy9mvcyQPwy6zImQPZdRB7jQjdxgkgP3pI1AvLqROk+y5Uzy7DJDu/b5Kbvbs66dc2khu0UlK2mg2plLY6fABJeWTiJSOqlCe2QcjWh7CSRbMhSVJUGkApVqCEgEGo5W7bI1evh/9y6+9p5s/YiGV40rulGIhy4fdTn+StZE9sVHJvShlgtm/b5JOiiioZERoKqXhG9pT2hwD09EpX1Uqq2o0FQu+Fp0lsVYSrozjIAlRRBS8EjiotKcAHMio1aN4css1J9GjAW7NYQge6B4qyJga9XPT099e/ixScSQPLxRJEpwFMd5Jp/dW6kLKCRKTEjMHkQeREEdhFM13ABKSrMfk9k/RXjts/WcrDik/Snp9Br4i5BEicMYsRz9hwRH53Wnsr1dtnCVmRChhiSCIjCQfjfG7K9E3EpKgrIa5Dhrx+mgXH5R1A8niVYfpypcjPLwqrXXXdHKLRUpKiCQsknMSnCQMucwYp9u00tNzbggEdIzJnQpWJyim7ayqYVoYPV4wDl31M7u2SnXAATiPUSRAON0KSCJ4oRjd9DJorbomKoYeG5q9E+2vQ13dJMWNoDkRbtf4Salq5bQEgACABAHIDSuq9p+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+KLICELKlcJUPJSTB60eTnHIjnUzsfB0KOiSpKMykGQYJJ48DqOw056BPmp7hXYEZCgFoooqARGgpaRGgpaAy/fTdjolBTYhs5Nq0SmTk04dEifa1mE59GcMN4qQ9agKIUmFAmQoEKBgAgg5gwBl2V9CrQFAggEEQQcwQdQaqm1dx23PayABkELBUlIE5NqBC0DOAklSEgCECuM8K9UfV4P9R5ceXiq49O6MkU0CIjL4RoZHz1ybZPLiDqdQZHz5+nOr254P3R7k/9LqHPrNt/Qa9rXwfLJ6wQBGq3CrPtbQhJPwOiuXKmfSf6lwlX/RRrOyxE4AlIyKlaJEwkFUDUmAAJJOQBJitX3K3d6BIcWCFQQhKoCkhUY1rHvi4SIk4UpSnXGVP9j7sNW5So9dac0kgBCCQQS2gZAwSMZlZBgqNTld4YeXXqfI4zjnj+GKqPb7hRRRXQ+eFN7uzS5hxYuqZBBIOYg6U4ooCP9SUec78c9vDSM9KQbHQMwpwHP3RyxDP7e01I0UB4WtqGwQCoyZ6xJP8A6r3opnfX/RwEpLipAKUKbCkggkKIUoZSAPh9NARm921nLdCeiAxqPlGICUxOupJIEcp7Kb7B3pSpkqu1IaWOkOZASpDacalJz0SgifRPGvTaF8LhGFds8RIiFsAznkD0vlHMRymoq82cwuJZugEJVgKH2QkJcB6TLpIJKVYesCAECCNTmtbs6Z1ky5V69Syq2/bgkdJJBg4UqVniKYyBzkHLsNdI27blWEOoxYw2BMErOOAJ1zbWMuLahqDVTOwmMC0pt3kkqWrEpVosoCSp1KTjxANlSiAkhUQnSJHb9k2YKk3ygheNCent0JbWF404QlYBAUFGFzkqCDCQnRzL1RTCx2oHDBQpsxMLU2dTEDCsyf5U/oAooooBEaClpEaCloDlYyMZdtVN+4dQogrXIPnGPg7Kt1Qm27AqONOuhH2VYsDBraLyfdEj8qD8+tOk7wK4oHefsrjZ6ErBScjoedRjzZSopOoMVpa7kJtjb4JhaYHMGe/Kpdp4KEggiqVXr0mFtalOBCBGKSQMyAMvSaOJVqXSiqDa70W7fk3luQPc4xHz6VY9kbz29wcLbralDUJUDrWLXc28OaVtMm6KSaWhgKKhLne2ybWpC7q3StJIUlS0ggjUGTXHrysP7Za/Ko+2paN8uf7X7E9TV/ZzLisS2mlKiJUhKjGXEjsHdTJveezUkKF1bYSopCulRBUACQDOoBBjtFeydu2x0uLc/wDcR9tLRMkux2jYtuNLe3GYOTaBmkEJOmoBMcpoXsa3OrDB9LaDy7Owd1DG2GHFYEPMrV5qVpUfhANNHN7LFJIN5aAjUF1ucvhpaChJ6JDwbIYGjLI9CExkFATlyUr4x50nqLb/ANnt9Z9rRrn2dp76Y+vCw/tlp8qj7aQ75WH9stflUfbS0a5U/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+zVfp0fQqoLZuxRfWaAohLqBDbh5DRDn5HI6pJkcQfNONydH1eGx1DBSns20WDdPfIuAAqMjVKjPcfoq/wBnfocGRz5ca+clodtXSlQKHEGCk/v5g6yNciOdaDuzvAHwATCx25j+udbhNS0e55+K4Xl+KPlL/tXdxi4kuICp1n+vnrGNx9lJffCVaTHbkK13Zu0lAwskgxHE99Zn4OlhFxKpyWrTPgKkksyJhSawZ69jT3t0LdSMBQCPygFfMaxDblmhu9eaSkBCXlJA4ABREVvvq03+V3fzrCd4zO0bg/8AML+sazidDrwMn4/Q03c7dBtKG3phRAOQA+iozwrbEbatg6kdYvJE8gUrkegwO4VaN2trtptmwcWSeVQPhXvUu2Iwzk8jUR7ldbn5WcOGb50fUpu4e7yb0qSoxBOcTwT9tXf/APmTXn/MKr3gkewKWSFEScwJzwprUTtVA4L7qkEspripSWNLUyveXc3xFxl5skp6VAOWknX+udansFZLDZOuEVV9lb2N3TjqHAFth1YbIGqEBEHXOSSZ5EVZG9rtJAACgB2fzqpLdHLFlN1GW6JSio31ab/K7v50Vo4kEbdfmL+KfspPFl+Yv4p+yrejQUtAU/xZfmL+Kfso8WX5i/in7KuFFAVrZTKkupJSsDP3J5HsqwIdSTlr6Ir1rwuGcXp/rWgOVkE6fuM+nn2HWozbjspSM5CjwjhXqh1eNSV6aAjiDwM609ubVK0xH9fbQGeb/f7tV+nR/wCVMNw1yxHI1JeEVgo2etJ4Pt90KiofcD2k+mspeOj0y/x16v8Aolt5NhIvEZkJcSIQ5y/JXxKPnGo4g5k627aulKgUOIOY/rVJGYPHWtgqK27sJF2jCohK0+1ueb+Srmg/NqOILEwuq3OnC8Vk8E/L+fweO6O8KbjClWSwRIqu7mGH1CD5av3VAFL1k/mCh1tQMHMHiPSk8xrVn8Gq8V0DzWT3iucZW0d8bAWHhzcdnVe5ew2eR7jWU7wD/aD/AOnX9Jr6Jr563i/3lcfrC/rGridDjwX+/wDyzQ9hNnoEZHTkajd/0HxFUg+2t/8AlV+3W/FWvzRVd8L/AOIf91H/AJVuWzOHDv8A9Y+qMn2LszxjqhBUqToYygdhqZO5aveVfArP6tSXgj/GD8P1RWyViEU0ejieIxI4skpMxfc21U24pBBJStYOXYj91XbAeR7jVitNjttuqdSOsrWpGtpUjyYmJnk5PqUzAeR7jRVzoq0YsRGgpaRGgrzuXClClJGIhJITzIGQ+GqQ9aKj1X6wB7EtUz5IPDSZ0ntNA2gqCehdyMDLUdbMceA+FQ9NASFFRbm1FjRhyTMekA6/1p25V0NpLIV7C6IEiRrMZc5zMxOnGgHy2ga8r646JtS8Kl4R5KMOI+jEQO8im5v3ISQyuDMj3SSCdRxGXCTpAMzXJ2io5G3djTSdTQGeb87Qu79sNNWi0NBQUpS3GMaiAYEBwgATOpnLTjEbv+MWaFBy3WU6ylTRPdjrSNsnEhQSwoCAqY/JKiPoHf2TXcpjojHOO0/N/XpkYa3Z6HxCcMmVV9fuOLS4DiQoTnzr2poi4IyDaxrwyy+2vRL6j7hQMjXkT+4V2PMeO2dgovm8Cuq4kexualJPBXNB4jhqKgNwtlPW95gebUkhWpHVOWqFaKHaKsrF+pJB6NzuqxWF8FQoMrJ86PygP3z8B0yrlKCzWd448uW8Poe+8G112yUlDC3pmcKm0BMRElagM5+asY2lsa7euHHyygFbil4emZMYiTE4/nrarm9JkG3dUBPDllx5/uPCJbhwSR4qqOeHtz4coP8AWWZRs1hY7w06S19fuQe6m8a0hDDzCm4EBeNtaT8UmPhioPwg7ccvG/F2rdSUhyVLccZSThmMCekmCc5PLTlO3zqVumGykACMsvJSSD2ySP8AprxbsG1KkpB+CtOFrcxDFUJ5lFfz9ym7luPWLuNbJWnkh1gq05FwT31tFnch1AUnQ1H2OyGsMltPdUq22EiAIFSKpUMbF5kszWp1RRRVOQUUUUAiNBS0iNBS0Aw2gw4ZUl5SEhOYCAvSSSOM9nZUcp6dLsxCj7XlCACozyAIPbNT6kgiDmDwryFqjPqIzmchni8qecxnzigI13HmBcEE5jEiISgwuTpPXSc+QygmkUpQSr8IPVMlQaJEYQYEa5Gcv3GpNdqgggpTBEHhkdR6KVdsgzKEGdZAMkRE9w7hQEWXCo4hdJCVTAKUiBJiJIOWWfGO2uTIgqvE6TokSM+3+oqSXs9oxLaDEwIEZmTl6c6U2LXvbegHkjQaDTQT89AR6Fzh/CkEJAKgAnrAEzOeQIKR8HbUJtDZ8dZD6Ck/m5nJOXDX6dOdrTYNCYbbE5HqpzHblQ5YtqSUlCIIIiAMjE+jQdw5VU6BQyMz7KIwRwyJgYtdZHz0EjEkhZCQMxBMgwcyfSO2re/sVsiAhPDgOGYnt7aibjY2GQAI5EctK2pEog88vZxn2JGeUxn/AFNO7O/LZxB0FKRKk5ZjjoeccOzlXblkBkUJy/JEZ6xlXAtkn3CYiPJGkzGnOqCR8ebCTNy5K0wMKVmCB1oJJGXpyA7Jrzc20twK6NeE4pSfKhKgCARAnnnpMcKZm3AjqpEaZDLjlXoxbjgAPQO6s0gctoJGsnieZ509src4qc2NgZzqbbtgOFRyKZF4U7pxu9QlDjqR4ugwlakicbucA6/ZVQ9Unvfn/lF/bVs8L4/D0/q6P8R2qVFeiHlRze459Unvfn/lF/bR6pPe/P8Ayi/tptFEVqgOvVJ735/5Rf20U2iilA+m0aClpEaClrxnQ4cdSnyiB6SBXn4637438YfbXbrKVeUAY0/r4B3CvE7Oa97R3DSgO1XjY1Wj4w4Zml8bR56OXlDWuFWDZMlCZ5xn3/Ce80eINxGBMZ5QIzEHvGVAdi6RIGNEnQSJPopBetmIcbz06wznSM6QWTcg4EyNDGkaRXPqc172j4o4699Aenjbfno5+UNDpSeON++I+MOIkceWdcjZ7XmI7h6KPEG/MR3DlH0ZfBQHabts6LQeGShrn9h7q58ZbJAxoJOmYrn1Oa97Rx4Djr310LFuZwJkRwHuYw90CPQKAbuFpU9dvISesMhzNN1Mte+N/GHo50/8Qa8xHDgOER9A7qQ7Oa06NEDQQI1nIenP00A3XZtxmU8dSOBg/OY+GuGNmgHLThT3xJvLqJy0y0znLlnn6c69wIoBEoArqiigMX8MH4+n9XR/iO1Sau3hg/H0/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/pVfUqxVuiMufritP7Va/Kt/xUeuK0/tVr8q3/ABV86UV15K7mcx9F+uK0/tVr8q3/ABUeuK0/tVr8q3/FXzpRTkruMxffCba+MXiHGnLZSCwgAm4t0TDjugU4CR26a8jVT9RXPOtP2q0+9plvVrafqaP8xc1CRXWMXRlvUtHqK551p+1Wn3tHqK551p+1Wn3tVeKIq0yWWn1Fc861/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/rKUtSHEl0uQtEqALKWsE4jIhIOLjGlWM1x0Q5d0irbFFba3TZbMJCMAcC0pUhKghCUkdGkyDhkkiZgZaAAPdh7CaYCSlDWMT7IEBClSVHtPuiNfpqXDQ5d+dd0cmxQVnPhp9pt/0qvqGtGrOfDR7Tb/AKVX1K1DzIj2MnooiiK9RzCiiKIoD03q1tP1NH+YuqhKm96hnafqaP8AMXNQlajsZe4UUUVSC0UUUB9Zp0paROlLXzz0BRRRQBRRRQBRRRQBRRRQBRRRQBWc+Gn2i3/Sn6hrRqzrwz+02/6U/UrcPMiPYyWiuooivUczmiuooigPXev/AOJ+po/zFzUFU7vX/wDE/U0f5i5qDitR2MvcSiliiKpAorqKKA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2" name="Picture 8" descr="https://encrypted-tbn1.gstatic.com/images?q=tbn:ANd9GcRhbeIfYIqJ3yFmzdlYn94fyPP-WLUcXQY1M6oNtb-AucAWku5_6_eyD3m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467" y="620688"/>
            <a:ext cx="1159100" cy="1454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574795"/>
            <a:ext cx="8126401" cy="1422157"/>
          </a:xfrm>
        </p:spPr>
        <p:txBody>
          <a:bodyPr>
            <a:normAutofit fontScale="90000"/>
          </a:bodyPr>
          <a:lstStyle/>
          <a:p>
            <a:r>
              <a:rPr lang="es-MX" sz="2000" b="0" cap="none" dirty="0" smtClean="0"/>
              <a:t>El control de los eventos económicos de los inventarios se inicia con el pedido que el departamento de compras.</a:t>
            </a:r>
            <a:br>
              <a:rPr lang="es-MX" sz="2000" b="0" cap="none" dirty="0" smtClean="0"/>
            </a:br>
            <a:r>
              <a:rPr lang="es-MX" sz="2000" b="0" cap="none" dirty="0"/>
              <a:t/>
            </a:r>
            <a:br>
              <a:rPr lang="es-MX" sz="2000" b="0" cap="none" dirty="0"/>
            </a:br>
            <a:r>
              <a:rPr lang="es-MX" sz="2000" b="0" cap="none" dirty="0" smtClean="0"/>
              <a:t/>
            </a:r>
            <a:br>
              <a:rPr lang="es-MX" sz="2000" b="0" cap="none" dirty="0" smtClean="0"/>
            </a:br>
            <a:r>
              <a:rPr lang="es-MX" sz="2000" b="0" cap="none" dirty="0"/>
              <a:t/>
            </a:r>
            <a:br>
              <a:rPr lang="es-MX" sz="2000" b="0" cap="none" dirty="0"/>
            </a:br>
            <a:r>
              <a:rPr lang="es-MX" sz="2000" b="0" cap="none" dirty="0" smtClean="0"/>
              <a:t/>
            </a:r>
            <a:br>
              <a:rPr lang="es-MX" sz="2000" b="0" cap="none" dirty="0" smtClean="0"/>
            </a:br>
            <a:r>
              <a:rPr lang="es-MX" sz="2000" b="0" cap="none" dirty="0" smtClean="0"/>
              <a:t/>
            </a:r>
            <a:br>
              <a:rPr lang="es-MX" sz="2000" b="0" cap="none" dirty="0" smtClean="0"/>
            </a:br>
            <a:r>
              <a:rPr lang="es-MX" sz="2000" b="0" cap="none" dirty="0"/>
              <a:t/>
            </a:r>
            <a:br>
              <a:rPr lang="es-MX" sz="2000" b="0" cap="none" dirty="0"/>
            </a:br>
            <a:endParaRPr lang="es-MX" sz="2000" b="0" cap="none" dirty="0"/>
          </a:p>
        </p:txBody>
      </p:sp>
      <p:sp>
        <p:nvSpPr>
          <p:cNvPr id="4" name="3 CuadroTexto"/>
          <p:cNvSpPr txBox="1"/>
          <p:nvPr/>
        </p:nvSpPr>
        <p:spPr>
          <a:xfrm>
            <a:off x="403125" y="620688"/>
            <a:ext cx="84190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39552" y="4549676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La mayor parte de las operaciones de compras se registran en el momento de recibirse y generalmente cuando se adquieren los gastos y riesgos son por cuenta del vendedor, pero existen compras que expresan que todos los  gastos y riesgos de transporte son por cuenta del comprador  una vez que las mercancías las haya embarcado el vendedor, las cuales se acumulan en la cuenta de </a:t>
            </a:r>
            <a:r>
              <a:rPr lang="es-MX" dirty="0">
                <a:solidFill>
                  <a:srgbClr val="FF0000"/>
                </a:solidFill>
              </a:rPr>
              <a:t>mercancías en transito.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2050" name="Picture 2" descr="Image result for mercancias en transi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367647"/>
            <a:ext cx="2466975" cy="18478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52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CuadroTexto"/>
          <p:cNvSpPr txBox="1"/>
          <p:nvPr/>
        </p:nvSpPr>
        <p:spPr>
          <a:xfrm>
            <a:off x="-107858" y="383483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C00000"/>
                </a:solidFill>
              </a:rPr>
              <a:t>GIRO </a:t>
            </a:r>
          </a:p>
          <a:p>
            <a:pPr algn="ctr"/>
            <a:r>
              <a:rPr lang="es-MX" b="1" dirty="0" smtClean="0">
                <a:solidFill>
                  <a:srgbClr val="C00000"/>
                </a:solidFill>
              </a:rPr>
              <a:t>COMERCIAL</a:t>
            </a:r>
            <a:endParaRPr lang="es-MX" b="1" dirty="0">
              <a:solidFill>
                <a:srgbClr val="C00000"/>
              </a:solidFill>
            </a:endParaRPr>
          </a:p>
        </p:txBody>
      </p:sp>
      <p:pic>
        <p:nvPicPr>
          <p:cNvPr id="6" name="Picture 2" descr="https://encrypted-tbn0.gstatic.com/images?q=tbn:ANd9GcQ-fOjdHyuZRnLGhv-NZFYzAkARTtXADrIpy8y7u-6Z5bExdJq6q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26" y="2441005"/>
            <a:ext cx="1441273" cy="107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2 CuadroTexto"/>
          <p:cNvSpPr txBox="1"/>
          <p:nvPr/>
        </p:nvSpPr>
        <p:spPr>
          <a:xfrm>
            <a:off x="1579209" y="3031717"/>
            <a:ext cx="2515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INVENTARIOS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3 CuadroTexto"/>
          <p:cNvSpPr txBox="1"/>
          <p:nvPr/>
        </p:nvSpPr>
        <p:spPr>
          <a:xfrm>
            <a:off x="1547664" y="119341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COMPRAS</a:t>
            </a:r>
            <a:endParaRPr lang="es-MX" b="1" dirty="0"/>
          </a:p>
        </p:txBody>
      </p:sp>
      <p:sp>
        <p:nvSpPr>
          <p:cNvPr id="9" name="5 CuadroTexto"/>
          <p:cNvSpPr txBox="1"/>
          <p:nvPr/>
        </p:nvSpPr>
        <p:spPr>
          <a:xfrm>
            <a:off x="1579209" y="587474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VENTAS</a:t>
            </a:r>
            <a:endParaRPr lang="es-MX" b="1" dirty="0"/>
          </a:p>
        </p:txBody>
      </p:sp>
      <p:sp>
        <p:nvSpPr>
          <p:cNvPr id="10" name="4 Flecha derecha"/>
          <p:cNvSpPr/>
          <p:nvPr/>
        </p:nvSpPr>
        <p:spPr>
          <a:xfrm rot="5400000">
            <a:off x="2138580" y="4805607"/>
            <a:ext cx="978408" cy="4846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6 CuadroTexto"/>
          <p:cNvSpPr txBox="1"/>
          <p:nvPr/>
        </p:nvSpPr>
        <p:spPr>
          <a:xfrm>
            <a:off x="1848451" y="3574775"/>
            <a:ext cx="2618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/>
              <a:t>NIF C-4 </a:t>
            </a:r>
            <a:r>
              <a:rPr lang="es-MX" sz="1200" dirty="0" smtClean="0"/>
              <a:t>Son activos no monetarios sobre los cuales la entidad ya tiene los riesgos y beneficios.</a:t>
            </a:r>
            <a:endParaRPr lang="es-MX" sz="1200" dirty="0"/>
          </a:p>
        </p:txBody>
      </p:sp>
      <p:sp>
        <p:nvSpPr>
          <p:cNvPr id="12" name="8 CuadroTexto"/>
          <p:cNvSpPr txBox="1"/>
          <p:nvPr/>
        </p:nvSpPr>
        <p:spPr>
          <a:xfrm>
            <a:off x="3909794" y="8948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663300"/>
                </a:solidFill>
              </a:rPr>
              <a:t>1.- Locales</a:t>
            </a:r>
            <a:endParaRPr lang="es-MX" dirty="0">
              <a:solidFill>
                <a:srgbClr val="663300"/>
              </a:solidFill>
            </a:endParaRPr>
          </a:p>
        </p:txBody>
      </p:sp>
      <p:sp>
        <p:nvSpPr>
          <p:cNvPr id="13" name="10 CuadroTexto"/>
          <p:cNvSpPr txBox="1"/>
          <p:nvPr/>
        </p:nvSpPr>
        <p:spPr>
          <a:xfrm>
            <a:off x="3909794" y="1246771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663300"/>
                </a:solidFill>
              </a:rPr>
              <a:t>2</a:t>
            </a:r>
            <a:r>
              <a:rPr lang="es-MX" dirty="0" smtClean="0">
                <a:solidFill>
                  <a:srgbClr val="663300"/>
                </a:solidFill>
              </a:rPr>
              <a:t>. Foráneas</a:t>
            </a:r>
            <a:endParaRPr lang="es-MX" dirty="0">
              <a:solidFill>
                <a:srgbClr val="663300"/>
              </a:solidFill>
            </a:endParaRPr>
          </a:p>
        </p:txBody>
      </p:sp>
      <p:sp>
        <p:nvSpPr>
          <p:cNvPr id="14" name="18 Flecha derecha"/>
          <p:cNvSpPr/>
          <p:nvPr/>
        </p:nvSpPr>
        <p:spPr>
          <a:xfrm rot="5400000">
            <a:off x="2091441" y="1957725"/>
            <a:ext cx="978408" cy="4846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7 Abrir llave"/>
          <p:cNvSpPr/>
          <p:nvPr/>
        </p:nvSpPr>
        <p:spPr>
          <a:xfrm>
            <a:off x="3237669" y="721466"/>
            <a:ext cx="553206" cy="1789274"/>
          </a:xfrm>
          <a:prstGeom prst="leftBrace">
            <a:avLst>
              <a:gd name="adj1" fmla="val 8333"/>
              <a:gd name="adj2" fmla="val 47079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6 CuadroTexto"/>
          <p:cNvSpPr txBox="1"/>
          <p:nvPr/>
        </p:nvSpPr>
        <p:spPr>
          <a:xfrm>
            <a:off x="4769872" y="3082071"/>
            <a:ext cx="1751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1.- Nacionales</a:t>
            </a:r>
          </a:p>
          <a:p>
            <a:endParaRPr lang="es-MX" dirty="0">
              <a:solidFill>
                <a:srgbClr val="FFC000"/>
              </a:solidFill>
            </a:endParaRPr>
          </a:p>
        </p:txBody>
      </p:sp>
      <p:sp>
        <p:nvSpPr>
          <p:cNvPr id="17" name="23 Rectángulo"/>
          <p:cNvSpPr/>
          <p:nvPr/>
        </p:nvSpPr>
        <p:spPr>
          <a:xfrm>
            <a:off x="3875193" y="1656692"/>
            <a:ext cx="522441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>
                <a:solidFill>
                  <a:srgbClr val="002060"/>
                </a:solidFill>
              </a:rPr>
              <a:t>NIF C-4 </a:t>
            </a:r>
            <a:r>
              <a:rPr lang="es-MX" sz="1400" b="1" dirty="0" smtClean="0">
                <a:solidFill>
                  <a:srgbClr val="002060"/>
                </a:solidFill>
              </a:rPr>
              <a:t> Inventarios (mercancías) en tránsito</a:t>
            </a:r>
          </a:p>
          <a:p>
            <a:pPr algn="just"/>
            <a:r>
              <a:rPr lang="es-MX" sz="1200" dirty="0" smtClean="0">
                <a:solidFill>
                  <a:srgbClr val="002060"/>
                </a:solidFill>
              </a:rPr>
              <a:t>Los artículos que se adquieren y se trasladan por cualquier medio de las instalaciones del proveedor a las de la entidad adquirente, a partir del momento en que se transfieren a ésta los beneficios y riesgos inherentes a ellos deben reconocerse en el rubro de inventarios en tránsito, como parte de los inventarios. </a:t>
            </a:r>
            <a:endParaRPr lang="es-MX" sz="1200" dirty="0">
              <a:solidFill>
                <a:srgbClr val="002060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6971509" y="3112618"/>
            <a:ext cx="15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2.- Extranjeras</a:t>
            </a:r>
          </a:p>
        </p:txBody>
      </p:sp>
      <p:sp>
        <p:nvSpPr>
          <p:cNvPr id="19" name="20 Flecha izquierda y arriba"/>
          <p:cNvSpPr/>
          <p:nvPr/>
        </p:nvSpPr>
        <p:spPr>
          <a:xfrm rot="13659179">
            <a:off x="6336731" y="2663626"/>
            <a:ext cx="698201" cy="715731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843" y="3487831"/>
            <a:ext cx="742412" cy="34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576" y="3498315"/>
            <a:ext cx="576064" cy="37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22 CuadroTexto"/>
          <p:cNvSpPr txBox="1"/>
          <p:nvPr/>
        </p:nvSpPr>
        <p:spPr>
          <a:xfrm>
            <a:off x="6971509" y="3889536"/>
            <a:ext cx="1432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Importaciones</a:t>
            </a:r>
            <a:endParaRPr lang="es-MX" sz="1400" b="1" dirty="0"/>
          </a:p>
        </p:txBody>
      </p:sp>
      <p:sp>
        <p:nvSpPr>
          <p:cNvPr id="23" name="29 Flecha izquierda y arriba"/>
          <p:cNvSpPr/>
          <p:nvPr/>
        </p:nvSpPr>
        <p:spPr>
          <a:xfrm rot="13659179">
            <a:off x="7094030" y="4170483"/>
            <a:ext cx="1069705" cy="1123858"/>
          </a:xfrm>
          <a:prstGeom prst="leftUpArrow">
            <a:avLst>
              <a:gd name="adj1" fmla="val 25389"/>
              <a:gd name="adj2" fmla="val 25000"/>
              <a:gd name="adj3" fmla="val 25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92D050"/>
              </a:solidFill>
            </a:endParaRPr>
          </a:p>
        </p:txBody>
      </p:sp>
      <p:sp>
        <p:nvSpPr>
          <p:cNvPr id="24" name="24 CuadroTexto"/>
          <p:cNvSpPr txBox="1"/>
          <p:nvPr/>
        </p:nvSpPr>
        <p:spPr>
          <a:xfrm>
            <a:off x="5865987" y="4998379"/>
            <a:ext cx="1762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u="sng" dirty="0" smtClean="0">
                <a:solidFill>
                  <a:srgbClr val="FFC000"/>
                </a:solidFill>
              </a:rPr>
              <a:t>1.- Contado</a:t>
            </a:r>
            <a:endParaRPr lang="es-MX" b="1" u="sng" dirty="0">
              <a:solidFill>
                <a:srgbClr val="FFC000"/>
              </a:solidFill>
            </a:endParaRPr>
          </a:p>
        </p:txBody>
      </p:sp>
      <p:sp>
        <p:nvSpPr>
          <p:cNvPr id="25" name="31 CuadroTexto"/>
          <p:cNvSpPr txBox="1"/>
          <p:nvPr/>
        </p:nvSpPr>
        <p:spPr>
          <a:xfrm>
            <a:off x="7628882" y="4974211"/>
            <a:ext cx="1259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u="sng" dirty="0">
                <a:solidFill>
                  <a:srgbClr val="FFC000"/>
                </a:solidFill>
              </a:rPr>
              <a:t>2</a:t>
            </a:r>
            <a:r>
              <a:rPr lang="es-MX" b="1" u="sng" dirty="0" smtClean="0">
                <a:solidFill>
                  <a:srgbClr val="FFC000"/>
                </a:solidFill>
              </a:rPr>
              <a:t>.- Crédito</a:t>
            </a:r>
            <a:endParaRPr lang="es-MX" b="1" u="sng" dirty="0">
              <a:solidFill>
                <a:srgbClr val="FFC000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7393543" y="5922306"/>
            <a:ext cx="1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Proveedores Extranjeros</a:t>
            </a:r>
            <a:endParaRPr lang="es-MX" dirty="0"/>
          </a:p>
        </p:txBody>
      </p:sp>
      <p:sp>
        <p:nvSpPr>
          <p:cNvPr id="27" name="33 Flecha derecha"/>
          <p:cNvSpPr/>
          <p:nvPr/>
        </p:nvSpPr>
        <p:spPr>
          <a:xfrm rot="5400000">
            <a:off x="7802461" y="5532538"/>
            <a:ext cx="489204" cy="3322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CuadroTexto"/>
          <p:cNvSpPr txBox="1"/>
          <p:nvPr/>
        </p:nvSpPr>
        <p:spPr>
          <a:xfrm>
            <a:off x="2123728" y="216769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070C0"/>
                </a:solidFill>
              </a:rPr>
              <a:t>MERCANCÍAS EN TRANSITO</a:t>
            </a:r>
          </a:p>
          <a:p>
            <a:endParaRPr lang="es-MX" dirty="0"/>
          </a:p>
        </p:txBody>
      </p:sp>
      <p:sp>
        <p:nvSpPr>
          <p:cNvPr id="13" name="2 CuadroTexto"/>
          <p:cNvSpPr txBox="1"/>
          <p:nvPr/>
        </p:nvSpPr>
        <p:spPr>
          <a:xfrm>
            <a:off x="675514" y="2599451"/>
            <a:ext cx="3890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Se carga: </a:t>
            </a:r>
          </a:p>
          <a:p>
            <a:endParaRPr lang="es-MX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1.-Del importe del costo de la compra.</a:t>
            </a:r>
          </a:p>
          <a:p>
            <a:endParaRPr lang="es-MX" dirty="0"/>
          </a:p>
        </p:txBody>
      </p:sp>
      <p:sp>
        <p:nvSpPr>
          <p:cNvPr id="14" name="3 CuadroTexto"/>
          <p:cNvSpPr txBox="1"/>
          <p:nvPr/>
        </p:nvSpPr>
        <p:spPr>
          <a:xfrm>
            <a:off x="4694242" y="2576665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Se abona:</a:t>
            </a:r>
          </a:p>
          <a:p>
            <a:endParaRPr lang="es-MX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1.- Transferencia a la cuenta de inventarios.</a:t>
            </a:r>
          </a:p>
          <a:p>
            <a:endParaRPr lang="es-MX" dirty="0"/>
          </a:p>
        </p:txBody>
      </p:sp>
      <p:sp>
        <p:nvSpPr>
          <p:cNvPr id="15" name="5 Rectángulo"/>
          <p:cNvSpPr/>
          <p:nvPr/>
        </p:nvSpPr>
        <p:spPr>
          <a:xfrm>
            <a:off x="470410" y="5265424"/>
            <a:ext cx="826558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 smtClean="0"/>
              <a:t>NIF C-4 </a:t>
            </a:r>
            <a:r>
              <a:rPr lang="es-MX" sz="1400" dirty="0" smtClean="0"/>
              <a:t>El </a:t>
            </a:r>
            <a:r>
              <a:rPr lang="es-MX" sz="1400" dirty="0"/>
              <a:t>costo de compra de los artículos en inventarios debe incluir el </a:t>
            </a:r>
            <a:r>
              <a:rPr lang="es-MX" sz="1400" dirty="0" smtClean="0"/>
              <a:t>precio de </a:t>
            </a:r>
            <a:r>
              <a:rPr lang="es-MX" sz="1400" dirty="0"/>
              <a:t>compra erogado en la adquisición, los derechos de importación </a:t>
            </a:r>
            <a:r>
              <a:rPr lang="es-MX" sz="1400" dirty="0" smtClean="0"/>
              <a:t>y otros </a:t>
            </a:r>
            <a:r>
              <a:rPr lang="es-MX" sz="1400" dirty="0"/>
              <a:t>impuestos (diferentes a aquéllos que posteriormente la </a:t>
            </a:r>
            <a:r>
              <a:rPr lang="es-MX" sz="1400" dirty="0" smtClean="0"/>
              <a:t>entidad recupera </a:t>
            </a:r>
            <a:r>
              <a:rPr lang="es-MX" sz="1400" dirty="0"/>
              <a:t>de las autoridades impositivas), los costos de transporte</a:t>
            </a:r>
            <a:r>
              <a:rPr lang="es-MX" sz="1400" dirty="0" smtClean="0"/>
              <a:t>, almacenaje</a:t>
            </a:r>
            <a:r>
              <a:rPr lang="es-MX" sz="1400" dirty="0"/>
              <a:t>, manejo, seguros y todos los otros costos y </a:t>
            </a:r>
            <a:r>
              <a:rPr lang="es-MX" sz="1400" dirty="0" smtClean="0"/>
              <a:t>gastos directamente </a:t>
            </a:r>
            <a:r>
              <a:rPr lang="es-MX" sz="1400" dirty="0"/>
              <a:t>atribuibles a la adquisición de artículos terminados</a:t>
            </a:r>
            <a:r>
              <a:rPr lang="es-MX" sz="1400" dirty="0" smtClean="0"/>
              <a:t>, materiales </a:t>
            </a:r>
            <a:r>
              <a:rPr lang="es-MX" sz="1400" dirty="0"/>
              <a:t>y servicios</a:t>
            </a:r>
            <a:r>
              <a:rPr lang="es-MX" sz="1200" dirty="0">
                <a:solidFill>
                  <a:schemeClr val="bg1"/>
                </a:solidFill>
              </a:rPr>
              <a:t>. </a:t>
            </a:r>
          </a:p>
        </p:txBody>
      </p:sp>
      <p:cxnSp>
        <p:nvCxnSpPr>
          <p:cNvPr id="16" name="7 Conector recto"/>
          <p:cNvCxnSpPr/>
          <p:nvPr/>
        </p:nvCxnSpPr>
        <p:spPr>
          <a:xfrm>
            <a:off x="899592" y="2490861"/>
            <a:ext cx="71647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8 Conector recto"/>
          <p:cNvCxnSpPr/>
          <p:nvPr/>
        </p:nvCxnSpPr>
        <p:spPr>
          <a:xfrm>
            <a:off x="4603203" y="2490861"/>
            <a:ext cx="0" cy="16237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2 CuadroTexto"/>
          <p:cNvSpPr txBox="1"/>
          <p:nvPr/>
        </p:nvSpPr>
        <p:spPr>
          <a:xfrm>
            <a:off x="449542" y="4336543"/>
            <a:ext cx="8370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El saldo de esta cuenta debe ser </a:t>
            </a:r>
            <a:r>
              <a:rPr lang="es-MX" b="1" u="sng" dirty="0" smtClean="0"/>
              <a:t>deudor</a:t>
            </a:r>
            <a:r>
              <a:rPr lang="es-MX" dirty="0" smtClean="0"/>
              <a:t> y representa el valor de las mercancías que se encuentran en transito.</a:t>
            </a:r>
            <a:endParaRPr lang="es-MX" dirty="0"/>
          </a:p>
        </p:txBody>
      </p:sp>
      <p:pic>
        <p:nvPicPr>
          <p:cNvPr id="19" name="Picture 2" descr="Resultado de imagen para mercancias en transi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990" y="199570"/>
            <a:ext cx="2097106" cy="179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2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23728" y="476672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0B0F0"/>
                </a:solidFill>
              </a:rPr>
              <a:t>DOCUMENTOS Y CUENTAS POR PAGAR</a:t>
            </a:r>
            <a:endParaRPr lang="es-MX" dirty="0">
              <a:solidFill>
                <a:srgbClr val="00B0F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103180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Representan obligaciones provenientes de operaciones o </a:t>
            </a:r>
            <a:r>
              <a:rPr lang="es-MX" u="sng" dirty="0" smtClean="0"/>
              <a:t>transacciones pasadas tales como la adquisición de mercancías </a:t>
            </a:r>
            <a:r>
              <a:rPr lang="es-MX" dirty="0" smtClean="0"/>
              <a:t>o servicios, o por la obtención de prestamos.</a:t>
            </a:r>
            <a:endParaRPr lang="es-MX" dirty="0"/>
          </a:p>
        </p:txBody>
      </p:sp>
      <p:sp>
        <p:nvSpPr>
          <p:cNvPr id="4" name="7 Rectángulo"/>
          <p:cNvSpPr/>
          <p:nvPr/>
        </p:nvSpPr>
        <p:spPr>
          <a:xfrm>
            <a:off x="683568" y="5517232"/>
            <a:ext cx="80648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/>
              <a:t>Los IFP denominados en moneda extranjera o en alguna otra unidad de intercambio deben reconocerse inicialmente en la moneda funcional de la entidad, utilizando el tipo de cambio con el cual ésta pudo haberlos liquidado o transferido a la fecha de la transacción. </a:t>
            </a:r>
          </a:p>
        </p:txBody>
      </p:sp>
      <p:sp>
        <p:nvSpPr>
          <p:cNvPr id="5" name="8 CuadroTexto"/>
          <p:cNvSpPr txBox="1"/>
          <p:nvPr/>
        </p:nvSpPr>
        <p:spPr>
          <a:xfrm>
            <a:off x="1920767" y="3109610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Proveedores extranjeros</a:t>
            </a:r>
            <a:endParaRPr lang="es-MX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9 CuadroTexto"/>
          <p:cNvSpPr txBox="1"/>
          <p:nvPr/>
        </p:nvSpPr>
        <p:spPr>
          <a:xfrm>
            <a:off x="769787" y="3679864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Se carga: </a:t>
            </a:r>
          </a:p>
          <a:p>
            <a:endParaRPr lang="es-MX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1.-Del importe de los pagos realizados.</a:t>
            </a:r>
          </a:p>
          <a:p>
            <a:endParaRPr lang="es-MX" dirty="0"/>
          </a:p>
        </p:txBody>
      </p:sp>
      <p:sp>
        <p:nvSpPr>
          <p:cNvPr id="7" name="10 CuadroTexto"/>
          <p:cNvSpPr txBox="1"/>
          <p:nvPr/>
        </p:nvSpPr>
        <p:spPr>
          <a:xfrm>
            <a:off x="4886361" y="3679864"/>
            <a:ext cx="34335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Se abona:</a:t>
            </a:r>
          </a:p>
          <a:p>
            <a:endParaRPr lang="es-MX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1.- Del importe de las compras a crédito en moneda extranjera</a:t>
            </a:r>
            <a:endParaRPr lang="es-MX" dirty="0"/>
          </a:p>
        </p:txBody>
      </p:sp>
      <p:cxnSp>
        <p:nvCxnSpPr>
          <p:cNvPr id="8" name="11 Conector recto"/>
          <p:cNvCxnSpPr/>
          <p:nvPr/>
        </p:nvCxnSpPr>
        <p:spPr>
          <a:xfrm>
            <a:off x="943974" y="3533438"/>
            <a:ext cx="71647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12 Conector recto"/>
          <p:cNvCxnSpPr/>
          <p:nvPr/>
        </p:nvCxnSpPr>
        <p:spPr>
          <a:xfrm>
            <a:off x="4647585" y="3533438"/>
            <a:ext cx="0" cy="16237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026" y="1843741"/>
            <a:ext cx="2588691" cy="108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8956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1159</Words>
  <Application>Microsoft Office PowerPoint</Application>
  <PresentationFormat>Presentación en pantalla (4:3)</PresentationFormat>
  <Paragraphs>122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El control de los eventos económicos de los inventarios se inicia con el pedido que el departamento de compras. 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Ciro j. Velázquez Jaén</cp:lastModifiedBy>
  <cp:revision>88</cp:revision>
  <dcterms:created xsi:type="dcterms:W3CDTF">2012-08-07T16:35:15Z</dcterms:created>
  <dcterms:modified xsi:type="dcterms:W3CDTF">2015-10-23T00:32:15Z</dcterms:modified>
</cp:coreProperties>
</file>